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43891200" cy="32918400"/>
  <p:notesSz cx="37441188" cy="5120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552">
          <p15:clr>
            <a:srgbClr val="000000"/>
          </p15:clr>
        </p15:guide>
        <p15:guide id="2" pos="256">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io6tj93HNkRXMMZi8uSsLQskGV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 d="100"/>
          <a:sy n="18" d="100"/>
        </p:scale>
        <p:origin x="1536" y="66"/>
      </p:cViewPr>
      <p:guideLst>
        <p:guide orient="horz" pos="9552"/>
        <p:guide pos="2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16224250" cy="2827337"/>
          </a:xfrm>
          <a:prstGeom prst="rect">
            <a:avLst/>
          </a:prstGeom>
          <a:noFill/>
          <a:ln>
            <a:noFill/>
          </a:ln>
        </p:spPr>
        <p:txBody>
          <a:bodyPr spcFirstLastPara="1" wrap="square" lIns="539225" tIns="269600" rIns="539225" bIns="269600" anchor="t" anchorCtr="0">
            <a:noAutofit/>
          </a:bodyPr>
          <a:lstStyle>
            <a:lvl1pPr marR="0" lvl="0"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21207412" y="0"/>
            <a:ext cx="16225837" cy="2827337"/>
          </a:xfrm>
          <a:prstGeom prst="rect">
            <a:avLst/>
          </a:prstGeom>
          <a:noFill/>
          <a:ln>
            <a:noFill/>
          </a:ln>
        </p:spPr>
        <p:txBody>
          <a:bodyPr spcFirstLastPara="1" wrap="square" lIns="539225" tIns="269600" rIns="539225" bIns="269600" anchor="t" anchorCtr="0">
            <a:noAutofit/>
          </a:bodyPr>
          <a:lstStyle>
            <a:lvl1pPr marR="0" lvl="0"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583112" y="4241800"/>
            <a:ext cx="28274962" cy="212058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3744912" y="26860500"/>
            <a:ext cx="29952950" cy="25447625"/>
          </a:xfrm>
          <a:prstGeom prst="rect">
            <a:avLst/>
          </a:prstGeom>
          <a:noFill/>
          <a:ln>
            <a:noFill/>
          </a:ln>
        </p:spPr>
        <p:txBody>
          <a:bodyPr spcFirstLastPara="1" wrap="square" lIns="539225" tIns="269600" rIns="539225" bIns="2696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53713062"/>
            <a:ext cx="16224250" cy="2827337"/>
          </a:xfrm>
          <a:prstGeom prst="rect">
            <a:avLst/>
          </a:prstGeom>
          <a:noFill/>
          <a:ln>
            <a:noFill/>
          </a:ln>
        </p:spPr>
        <p:txBody>
          <a:bodyPr spcFirstLastPara="1" wrap="square" lIns="539225" tIns="269600" rIns="539225" bIns="269600" anchor="b" anchorCtr="0">
            <a:noAutofit/>
          </a:bodyPr>
          <a:lstStyle>
            <a:lvl1pPr marR="0" lvl="0"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0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21207412" y="53713062"/>
            <a:ext cx="16225837" cy="2827337"/>
          </a:xfrm>
          <a:prstGeom prst="rect">
            <a:avLst/>
          </a:prstGeom>
          <a:noFill/>
          <a:ln>
            <a:noFill/>
          </a:ln>
        </p:spPr>
        <p:txBody>
          <a:bodyPr spcFirstLastPara="1" wrap="square" lIns="539225" tIns="269600" rIns="539225" bIns="269600" anchor="b" anchorCtr="0">
            <a:noAutofit/>
          </a:bodyPr>
          <a:lstStyle/>
          <a:p>
            <a:pPr marL="0" marR="0" lvl="0" indent="0" algn="r" rtl="0">
              <a:lnSpc>
                <a:spcPct val="100000"/>
              </a:lnSpc>
              <a:spcBef>
                <a:spcPts val="0"/>
              </a:spcBef>
              <a:spcAft>
                <a:spcPts val="0"/>
              </a:spcAft>
              <a:buClr>
                <a:srgbClr val="000000"/>
              </a:buClr>
              <a:buSzPts val="7100"/>
              <a:buFont typeface="Arial"/>
              <a:buNone/>
            </a:pPr>
            <a:fld id="{00000000-1234-1234-1234-123412341234}" type="slidenum">
              <a:rPr lang="en-US" sz="71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p:nvPr/>
        </p:nvSpPr>
        <p:spPr>
          <a:xfrm>
            <a:off x="21207412" y="53713062"/>
            <a:ext cx="16225837" cy="2827337"/>
          </a:xfrm>
          <a:prstGeom prst="rect">
            <a:avLst/>
          </a:prstGeom>
          <a:noFill/>
          <a:ln>
            <a:noFill/>
          </a:ln>
        </p:spPr>
        <p:txBody>
          <a:bodyPr spcFirstLastPara="1" wrap="square" lIns="539225" tIns="269600" rIns="539225" bIns="269600" anchor="b" anchorCtr="0">
            <a:noAutofit/>
          </a:bodyPr>
          <a:lstStyle/>
          <a:p>
            <a:pPr marL="0" marR="0" lvl="0" indent="0" algn="r" rtl="0">
              <a:lnSpc>
                <a:spcPct val="100000"/>
              </a:lnSpc>
              <a:spcBef>
                <a:spcPts val="0"/>
              </a:spcBef>
              <a:spcAft>
                <a:spcPts val="0"/>
              </a:spcAft>
              <a:buClr>
                <a:srgbClr val="000000"/>
              </a:buClr>
              <a:buSzPts val="7100"/>
              <a:buFont typeface="Arial"/>
              <a:buNone/>
            </a:pPr>
            <a:fld id="{00000000-1234-1234-1234-123412341234}" type="slidenum">
              <a:rPr lang="en-US" sz="71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
        <p:nvSpPr>
          <p:cNvPr id="86" name="Google Shape;86;p1:notes"/>
          <p:cNvSpPr>
            <a:spLocks noGrp="1" noRot="1" noChangeAspect="1"/>
          </p:cNvSpPr>
          <p:nvPr>
            <p:ph type="sldImg" idx="2"/>
          </p:nvPr>
        </p:nvSpPr>
        <p:spPr>
          <a:xfrm>
            <a:off x="4583113" y="4241800"/>
            <a:ext cx="28274962" cy="212058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3744912" y="26860500"/>
            <a:ext cx="29952950" cy="25447625"/>
          </a:xfrm>
          <a:prstGeom prst="rect">
            <a:avLst/>
          </a:prstGeom>
          <a:noFill/>
          <a:ln>
            <a:noFill/>
          </a:ln>
        </p:spPr>
        <p:txBody>
          <a:bodyPr spcFirstLastPara="1" wrap="square" lIns="539225" tIns="269600" rIns="539225" bIns="2696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3292475" y="10226675"/>
            <a:ext cx="37306250" cy="705485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6583363" y="18653125"/>
            <a:ext cx="30724475" cy="8413750"/>
          </a:xfrm>
          <a:prstGeom prst="rect">
            <a:avLst/>
          </a:prstGeom>
          <a:noFill/>
          <a:ln>
            <a:noFill/>
          </a:ln>
        </p:spPr>
        <p:txBody>
          <a:bodyPr spcFirstLastPara="1" wrap="square" lIns="470250" tIns="235125" rIns="470250" bIns="235125" anchor="t" anchorCtr="0">
            <a:noAutofit/>
          </a:bodyPr>
          <a:lstStyle>
            <a:lvl1pPr lvl="0" algn="ctr">
              <a:lnSpc>
                <a:spcPct val="100000"/>
              </a:lnSpc>
              <a:spcBef>
                <a:spcPts val="3300"/>
              </a:spcBef>
              <a:spcAft>
                <a:spcPts val="0"/>
              </a:spcAft>
              <a:buClr>
                <a:schemeClr val="dk1"/>
              </a:buClr>
              <a:buSzPts val="16500"/>
              <a:buFont typeface="Arial"/>
              <a:buNone/>
              <a:defRPr/>
            </a:lvl1pPr>
            <a:lvl2pPr lvl="1" algn="ctr">
              <a:lnSpc>
                <a:spcPct val="100000"/>
              </a:lnSpc>
              <a:spcBef>
                <a:spcPts val="2880"/>
              </a:spcBef>
              <a:spcAft>
                <a:spcPts val="0"/>
              </a:spcAft>
              <a:buClr>
                <a:schemeClr val="dk1"/>
              </a:buClr>
              <a:buSzPts val="14400"/>
              <a:buFont typeface="Arial"/>
              <a:buNone/>
              <a:defRPr/>
            </a:lvl2pPr>
            <a:lvl3pPr lvl="2" algn="ctr">
              <a:lnSpc>
                <a:spcPct val="100000"/>
              </a:lnSpc>
              <a:spcBef>
                <a:spcPts val="2460"/>
              </a:spcBef>
              <a:spcAft>
                <a:spcPts val="0"/>
              </a:spcAft>
              <a:buClr>
                <a:schemeClr val="dk1"/>
              </a:buClr>
              <a:buSzPts val="12300"/>
              <a:buFont typeface="Arial"/>
              <a:buNone/>
              <a:defRPr/>
            </a:lvl3pPr>
            <a:lvl4pPr lvl="3" algn="ctr">
              <a:lnSpc>
                <a:spcPct val="100000"/>
              </a:lnSpc>
              <a:spcBef>
                <a:spcPts val="2080"/>
              </a:spcBef>
              <a:spcAft>
                <a:spcPts val="0"/>
              </a:spcAft>
              <a:buClr>
                <a:schemeClr val="dk1"/>
              </a:buClr>
              <a:buSzPts val="10400"/>
              <a:buFont typeface="Arial"/>
              <a:buNone/>
              <a:defRPr/>
            </a:lvl4pPr>
            <a:lvl5pPr lvl="4" algn="ctr">
              <a:lnSpc>
                <a:spcPct val="100000"/>
              </a:lnSpc>
              <a:spcBef>
                <a:spcPts val="2080"/>
              </a:spcBef>
              <a:spcAft>
                <a:spcPts val="0"/>
              </a:spcAft>
              <a:buClr>
                <a:schemeClr val="dk1"/>
              </a:buClr>
              <a:buSzPts val="10400"/>
              <a:buFont typeface="Arial"/>
              <a:buNone/>
              <a:defRPr/>
            </a:lvl5pPr>
            <a:lvl6pPr lvl="5" algn="ctr">
              <a:lnSpc>
                <a:spcPct val="100000"/>
              </a:lnSpc>
              <a:spcBef>
                <a:spcPts val="2080"/>
              </a:spcBef>
              <a:spcAft>
                <a:spcPts val="0"/>
              </a:spcAft>
              <a:buClr>
                <a:schemeClr val="dk1"/>
              </a:buClr>
              <a:buSzPts val="10400"/>
              <a:buFont typeface="Arial"/>
              <a:buNone/>
              <a:defRPr/>
            </a:lvl6pPr>
            <a:lvl7pPr lvl="6" algn="ctr">
              <a:lnSpc>
                <a:spcPct val="100000"/>
              </a:lnSpc>
              <a:spcBef>
                <a:spcPts val="2080"/>
              </a:spcBef>
              <a:spcAft>
                <a:spcPts val="0"/>
              </a:spcAft>
              <a:buClr>
                <a:schemeClr val="dk1"/>
              </a:buClr>
              <a:buSzPts val="10400"/>
              <a:buFont typeface="Arial"/>
              <a:buNone/>
              <a:defRPr/>
            </a:lvl7pPr>
            <a:lvl8pPr lvl="7" algn="ctr">
              <a:lnSpc>
                <a:spcPct val="100000"/>
              </a:lnSpc>
              <a:spcBef>
                <a:spcPts val="2080"/>
              </a:spcBef>
              <a:spcAft>
                <a:spcPts val="0"/>
              </a:spcAft>
              <a:buClr>
                <a:schemeClr val="dk1"/>
              </a:buClr>
              <a:buSzPts val="10400"/>
              <a:buFont typeface="Arial"/>
              <a:buNone/>
              <a:defRPr/>
            </a:lvl8pPr>
            <a:lvl9pPr lvl="8" algn="ctr">
              <a:lnSpc>
                <a:spcPct val="100000"/>
              </a:lnSpc>
              <a:spcBef>
                <a:spcPts val="2080"/>
              </a:spcBef>
              <a:spcAft>
                <a:spcPts val="0"/>
              </a:spcAft>
              <a:buClr>
                <a:schemeClr val="dk1"/>
              </a:buClr>
              <a:buSzPts val="10400"/>
              <a:buFont typeface="Arial"/>
              <a:buNone/>
              <a:defRPr/>
            </a:lvl9pPr>
          </a:lstStyle>
          <a:p>
            <a:endParaRPr/>
          </a:p>
        </p:txBody>
      </p:sp>
      <p:sp>
        <p:nvSpPr>
          <p:cNvPr id="18" name="Google Shape;18;p3"/>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rot="5400000">
            <a:off x="22716332" y="10425907"/>
            <a:ext cx="28087637" cy="987425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rot="5400000">
            <a:off x="2889251" y="625476"/>
            <a:ext cx="28087637" cy="29475112"/>
          </a:xfrm>
          <a:prstGeom prst="rect">
            <a:avLst/>
          </a:prstGeom>
          <a:noFill/>
          <a:ln>
            <a:noFill/>
          </a:ln>
        </p:spPr>
        <p:txBody>
          <a:bodyPr spcFirstLastPara="1" wrap="square" lIns="470250" tIns="235125" rIns="470250" bIns="235125"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195512" y="1319212"/>
            <a:ext cx="39501762" cy="548640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rot="5400000">
            <a:off x="11083925" y="-1206501"/>
            <a:ext cx="21724937" cy="39501762"/>
          </a:xfrm>
          <a:prstGeom prst="rect">
            <a:avLst/>
          </a:prstGeom>
          <a:noFill/>
          <a:ln>
            <a:noFill/>
          </a:ln>
        </p:spPr>
        <p:txBody>
          <a:bodyPr spcFirstLastPara="1" wrap="square" lIns="470250" tIns="235125" rIns="470250" bIns="235125"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5"/>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602663" y="23042563"/>
            <a:ext cx="26335037" cy="2720975"/>
          </a:xfrm>
          <a:prstGeom prst="rect">
            <a:avLst/>
          </a:prstGeom>
          <a:noFill/>
          <a:ln>
            <a:noFill/>
          </a:ln>
        </p:spPr>
        <p:txBody>
          <a:bodyPr spcFirstLastPara="1" wrap="square" lIns="470250" tIns="235125" rIns="470250" bIns="235125"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6"/>
          <p:cNvSpPr>
            <a:spLocks noGrp="1"/>
          </p:cNvSpPr>
          <p:nvPr>
            <p:ph type="pic" idx="2"/>
          </p:nvPr>
        </p:nvSpPr>
        <p:spPr>
          <a:xfrm>
            <a:off x="8602663" y="2941638"/>
            <a:ext cx="26335037" cy="19750087"/>
          </a:xfrm>
          <a:prstGeom prst="rect">
            <a:avLst/>
          </a:prstGeom>
          <a:noFill/>
          <a:ln>
            <a:noFill/>
          </a:ln>
        </p:spPr>
      </p:sp>
      <p:sp>
        <p:nvSpPr>
          <p:cNvPr id="36" name="Google Shape;36;p6"/>
          <p:cNvSpPr txBox="1">
            <a:spLocks noGrp="1"/>
          </p:cNvSpPr>
          <p:nvPr>
            <p:ph type="body" idx="1"/>
          </p:nvPr>
        </p:nvSpPr>
        <p:spPr>
          <a:xfrm>
            <a:off x="8602663" y="25763538"/>
            <a:ext cx="26335037" cy="3862387"/>
          </a:xfrm>
          <a:prstGeom prst="rect">
            <a:avLst/>
          </a:prstGeom>
          <a:noFill/>
          <a:ln>
            <a:noFill/>
          </a:ln>
        </p:spPr>
        <p:txBody>
          <a:bodyPr spcFirstLastPara="1" wrap="square" lIns="470250" tIns="235125" rIns="470250" bIns="235125"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37" name="Google Shape;37;p6"/>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193925" y="1311275"/>
            <a:ext cx="14439900" cy="5576888"/>
          </a:xfrm>
          <a:prstGeom prst="rect">
            <a:avLst/>
          </a:prstGeom>
          <a:noFill/>
          <a:ln>
            <a:noFill/>
          </a:ln>
        </p:spPr>
        <p:txBody>
          <a:bodyPr spcFirstLastPara="1" wrap="square" lIns="470250" tIns="235125" rIns="470250" bIns="235125"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17160875" y="1311275"/>
            <a:ext cx="24536400" cy="28093988"/>
          </a:xfrm>
          <a:prstGeom prst="rect">
            <a:avLst/>
          </a:prstGeom>
          <a:noFill/>
          <a:ln>
            <a:noFill/>
          </a:ln>
        </p:spPr>
        <p:txBody>
          <a:bodyPr spcFirstLastPara="1" wrap="square" lIns="470250" tIns="235125" rIns="470250" bIns="235125"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Arial"/>
              <a:buChar char="»"/>
              <a:defRPr sz="2000"/>
            </a:lvl6pPr>
            <a:lvl7pPr marL="3200400" lvl="6" indent="-355600" algn="l">
              <a:lnSpc>
                <a:spcPct val="100000"/>
              </a:lnSpc>
              <a:spcBef>
                <a:spcPts val="400"/>
              </a:spcBef>
              <a:spcAft>
                <a:spcPts val="0"/>
              </a:spcAft>
              <a:buClr>
                <a:schemeClr val="dk1"/>
              </a:buClr>
              <a:buSzPts val="2000"/>
              <a:buFont typeface="Arial"/>
              <a:buChar char="»"/>
              <a:defRPr sz="2000"/>
            </a:lvl7pPr>
            <a:lvl8pPr marL="3657600" lvl="7" indent="-355600" algn="l">
              <a:lnSpc>
                <a:spcPct val="100000"/>
              </a:lnSpc>
              <a:spcBef>
                <a:spcPts val="400"/>
              </a:spcBef>
              <a:spcAft>
                <a:spcPts val="0"/>
              </a:spcAft>
              <a:buClr>
                <a:schemeClr val="dk1"/>
              </a:buClr>
              <a:buSzPts val="2000"/>
              <a:buFont typeface="Arial"/>
              <a:buChar char="»"/>
              <a:defRPr sz="2000"/>
            </a:lvl8pPr>
            <a:lvl9pPr marL="4114800" lvl="8" indent="-355600" algn="l">
              <a:lnSpc>
                <a:spcPct val="100000"/>
              </a:lnSpc>
              <a:spcBef>
                <a:spcPts val="400"/>
              </a:spcBef>
              <a:spcAft>
                <a:spcPts val="0"/>
              </a:spcAft>
              <a:buClr>
                <a:schemeClr val="dk1"/>
              </a:buClr>
              <a:buSzPts val="2000"/>
              <a:buFont typeface="Arial"/>
              <a:buChar char="»"/>
              <a:defRPr sz="2000"/>
            </a:lvl9pPr>
          </a:lstStyle>
          <a:p>
            <a:endParaRPr/>
          </a:p>
        </p:txBody>
      </p:sp>
      <p:sp>
        <p:nvSpPr>
          <p:cNvPr id="43" name="Google Shape;43;p7"/>
          <p:cNvSpPr txBox="1">
            <a:spLocks noGrp="1"/>
          </p:cNvSpPr>
          <p:nvPr>
            <p:ph type="body" idx="2"/>
          </p:nvPr>
        </p:nvSpPr>
        <p:spPr>
          <a:xfrm>
            <a:off x="2193925" y="6888163"/>
            <a:ext cx="14439900" cy="22517100"/>
          </a:xfrm>
          <a:prstGeom prst="rect">
            <a:avLst/>
          </a:prstGeom>
          <a:noFill/>
          <a:ln>
            <a:noFill/>
          </a:ln>
        </p:spPr>
        <p:txBody>
          <a:bodyPr spcFirstLastPara="1" wrap="square" lIns="470250" tIns="235125" rIns="470250" bIns="235125"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44" name="Google Shape;44;p7"/>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8"/>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195512" y="1319212"/>
            <a:ext cx="39501762" cy="548640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9"/>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9"/>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10"/>
          <p:cNvSpPr txBox="1">
            <a:spLocks noGrp="1"/>
          </p:cNvSpPr>
          <p:nvPr>
            <p:ph type="title"/>
          </p:nvPr>
        </p:nvSpPr>
        <p:spPr>
          <a:xfrm>
            <a:off x="2193925" y="1317625"/>
            <a:ext cx="39503350" cy="548640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8" name="Google Shape;58;p10"/>
          <p:cNvSpPr txBox="1">
            <a:spLocks noGrp="1"/>
          </p:cNvSpPr>
          <p:nvPr>
            <p:ph type="body" idx="1"/>
          </p:nvPr>
        </p:nvSpPr>
        <p:spPr>
          <a:xfrm>
            <a:off x="2193925" y="7369175"/>
            <a:ext cx="19392900" cy="3070225"/>
          </a:xfrm>
          <a:prstGeom prst="rect">
            <a:avLst/>
          </a:prstGeom>
          <a:noFill/>
          <a:ln>
            <a:noFill/>
          </a:ln>
        </p:spPr>
        <p:txBody>
          <a:bodyPr spcFirstLastPara="1" wrap="square" lIns="470250" tIns="235125" rIns="470250" bIns="235125"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59" name="Google Shape;59;p10"/>
          <p:cNvSpPr txBox="1">
            <a:spLocks noGrp="1"/>
          </p:cNvSpPr>
          <p:nvPr>
            <p:ph type="body" idx="2"/>
          </p:nvPr>
        </p:nvSpPr>
        <p:spPr>
          <a:xfrm>
            <a:off x="2193925" y="10439400"/>
            <a:ext cx="19392900" cy="18965863"/>
          </a:xfrm>
          <a:prstGeom prst="rect">
            <a:avLst/>
          </a:prstGeom>
          <a:noFill/>
          <a:ln>
            <a:noFill/>
          </a:ln>
        </p:spPr>
        <p:txBody>
          <a:bodyPr spcFirstLastPara="1" wrap="square" lIns="470250" tIns="235125" rIns="470250" bIns="235125"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0" name="Google Shape;60;p10"/>
          <p:cNvSpPr txBox="1">
            <a:spLocks noGrp="1"/>
          </p:cNvSpPr>
          <p:nvPr>
            <p:ph type="body" idx="3"/>
          </p:nvPr>
        </p:nvSpPr>
        <p:spPr>
          <a:xfrm>
            <a:off x="22296438" y="7369175"/>
            <a:ext cx="19400837" cy="3070225"/>
          </a:xfrm>
          <a:prstGeom prst="rect">
            <a:avLst/>
          </a:prstGeom>
          <a:noFill/>
          <a:ln>
            <a:noFill/>
          </a:ln>
        </p:spPr>
        <p:txBody>
          <a:bodyPr spcFirstLastPara="1" wrap="square" lIns="470250" tIns="235125" rIns="470250" bIns="235125"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61" name="Google Shape;61;p10"/>
          <p:cNvSpPr txBox="1">
            <a:spLocks noGrp="1"/>
          </p:cNvSpPr>
          <p:nvPr>
            <p:ph type="body" idx="4"/>
          </p:nvPr>
        </p:nvSpPr>
        <p:spPr>
          <a:xfrm>
            <a:off x="22296438" y="10439400"/>
            <a:ext cx="19400837" cy="18965863"/>
          </a:xfrm>
          <a:prstGeom prst="rect">
            <a:avLst/>
          </a:prstGeom>
          <a:noFill/>
          <a:ln>
            <a:noFill/>
          </a:ln>
        </p:spPr>
        <p:txBody>
          <a:bodyPr spcFirstLastPara="1" wrap="square" lIns="470250" tIns="235125" rIns="470250" bIns="235125"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2" name="Google Shape;62;p10"/>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195512" y="1319212"/>
            <a:ext cx="39501762" cy="548640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11"/>
          <p:cNvSpPr txBox="1">
            <a:spLocks noGrp="1"/>
          </p:cNvSpPr>
          <p:nvPr>
            <p:ph type="body" idx="1"/>
          </p:nvPr>
        </p:nvSpPr>
        <p:spPr>
          <a:xfrm>
            <a:off x="2195513" y="7681913"/>
            <a:ext cx="19673887" cy="21724937"/>
          </a:xfrm>
          <a:prstGeom prst="rect">
            <a:avLst/>
          </a:prstGeom>
          <a:noFill/>
          <a:ln>
            <a:noFill/>
          </a:ln>
        </p:spPr>
        <p:txBody>
          <a:bodyPr spcFirstLastPara="1" wrap="square" lIns="470250" tIns="235125" rIns="470250" bIns="235125"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68" name="Google Shape;68;p11"/>
          <p:cNvSpPr txBox="1">
            <a:spLocks noGrp="1"/>
          </p:cNvSpPr>
          <p:nvPr>
            <p:ph type="body" idx="2"/>
          </p:nvPr>
        </p:nvSpPr>
        <p:spPr>
          <a:xfrm>
            <a:off x="22021800" y="7681913"/>
            <a:ext cx="19675475" cy="21724937"/>
          </a:xfrm>
          <a:prstGeom prst="rect">
            <a:avLst/>
          </a:prstGeom>
          <a:noFill/>
          <a:ln>
            <a:noFill/>
          </a:ln>
        </p:spPr>
        <p:txBody>
          <a:bodyPr spcFirstLastPara="1" wrap="square" lIns="470250" tIns="235125" rIns="470250" bIns="235125"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69" name="Google Shape;69;p11"/>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3467100" y="21153438"/>
            <a:ext cx="37307838" cy="6537325"/>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a:off x="3467100" y="13952538"/>
            <a:ext cx="37307838" cy="7200900"/>
          </a:xfrm>
          <a:prstGeom prst="rect">
            <a:avLst/>
          </a:prstGeom>
          <a:noFill/>
          <a:ln>
            <a:noFill/>
          </a:ln>
        </p:spPr>
        <p:txBody>
          <a:bodyPr spcFirstLastPara="1" wrap="square" lIns="470250" tIns="235125" rIns="470250" bIns="235125"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Arial"/>
              <a:buNone/>
              <a:defRPr sz="1400"/>
            </a:lvl6pPr>
            <a:lvl7pPr marL="3200400" lvl="6" indent="-228600" algn="l">
              <a:lnSpc>
                <a:spcPct val="100000"/>
              </a:lnSpc>
              <a:spcBef>
                <a:spcPts val="280"/>
              </a:spcBef>
              <a:spcAft>
                <a:spcPts val="0"/>
              </a:spcAft>
              <a:buClr>
                <a:schemeClr val="dk1"/>
              </a:buClr>
              <a:buSzPts val="1400"/>
              <a:buFont typeface="Arial"/>
              <a:buNone/>
              <a:defRPr sz="1400"/>
            </a:lvl7pPr>
            <a:lvl8pPr marL="3657600" lvl="7" indent="-228600" algn="l">
              <a:lnSpc>
                <a:spcPct val="100000"/>
              </a:lnSpc>
              <a:spcBef>
                <a:spcPts val="280"/>
              </a:spcBef>
              <a:spcAft>
                <a:spcPts val="0"/>
              </a:spcAft>
              <a:buClr>
                <a:schemeClr val="dk1"/>
              </a:buClr>
              <a:buSzPts val="1400"/>
              <a:buFont typeface="Arial"/>
              <a:buNone/>
              <a:defRPr sz="1400"/>
            </a:lvl8pPr>
            <a:lvl9pPr marL="4114800" lvl="8" indent="-228600" algn="l">
              <a:lnSpc>
                <a:spcPct val="100000"/>
              </a:lnSpc>
              <a:spcBef>
                <a:spcPts val="280"/>
              </a:spcBef>
              <a:spcAft>
                <a:spcPts val="0"/>
              </a:spcAft>
              <a:buClr>
                <a:schemeClr val="dk1"/>
              </a:buClr>
              <a:buSzPts val="1400"/>
              <a:buFont typeface="Arial"/>
              <a:buNone/>
              <a:defRPr sz="1400"/>
            </a:lvl9pPr>
          </a:lstStyle>
          <a:p>
            <a:endParaRPr/>
          </a:p>
        </p:txBody>
      </p:sp>
      <p:sp>
        <p:nvSpPr>
          <p:cNvPr id="75" name="Google Shape;75;p12"/>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2195512" y="1319212"/>
            <a:ext cx="39501762" cy="5486400"/>
          </a:xfrm>
          <a:prstGeom prst="rect">
            <a:avLst/>
          </a:prstGeom>
          <a:noFill/>
          <a:ln>
            <a:noFill/>
          </a:ln>
        </p:spPr>
        <p:txBody>
          <a:bodyPr spcFirstLastPara="1" wrap="square" lIns="470250" tIns="235125" rIns="470250" bIns="2351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a:off x="2195512" y="7681912"/>
            <a:ext cx="39501762" cy="21724937"/>
          </a:xfrm>
          <a:prstGeom prst="rect">
            <a:avLst/>
          </a:prstGeom>
          <a:noFill/>
          <a:ln>
            <a:noFill/>
          </a:ln>
        </p:spPr>
        <p:txBody>
          <a:bodyPr spcFirstLastPara="1" wrap="square" lIns="470250" tIns="235125" rIns="470250" bIns="235125"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BF"/>
            </a:gs>
            <a:gs pos="100000">
              <a:srgbClr val="FFFFE5"/>
            </a:gs>
          </a:gsLst>
          <a:lin ang="5400000" scaled="0"/>
        </a:gra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195512" y="1319212"/>
            <a:ext cx="39501762" cy="5486400"/>
          </a:xfrm>
          <a:prstGeom prst="rect">
            <a:avLst/>
          </a:prstGeom>
          <a:noFill/>
          <a:ln>
            <a:noFill/>
          </a:ln>
        </p:spPr>
        <p:txBody>
          <a:bodyPr spcFirstLastPara="1" wrap="square" lIns="470250" tIns="235125" rIns="470250" bIns="235125" anchor="ctr" anchorCtr="0">
            <a:noAutofit/>
          </a:bodyPr>
          <a:lstStyle>
            <a:lvl1pPr marR="0" lvl="0"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22700" b="0" i="0" u="none" strike="noStrike" cap="none">
                <a:solidFill>
                  <a:schemeClr val="dk2"/>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2195512" y="7681912"/>
            <a:ext cx="39501762" cy="21724937"/>
          </a:xfrm>
          <a:prstGeom prst="rect">
            <a:avLst/>
          </a:prstGeom>
          <a:noFill/>
          <a:ln>
            <a:noFill/>
          </a:ln>
        </p:spPr>
        <p:txBody>
          <a:bodyPr spcFirstLastPara="1" wrap="square" lIns="470250" tIns="235125" rIns="470250" bIns="235125" anchor="t" anchorCtr="0">
            <a:noAutofit/>
          </a:bodyPr>
          <a:lstStyle>
            <a:lvl1pPr marL="457200" marR="0" lvl="0" indent="-1276350" algn="l" rtl="0">
              <a:lnSpc>
                <a:spcPct val="100000"/>
              </a:lnSpc>
              <a:spcBef>
                <a:spcPts val="3300"/>
              </a:spcBef>
              <a:spcAft>
                <a:spcPts val="0"/>
              </a:spcAft>
              <a:buClr>
                <a:schemeClr val="dk1"/>
              </a:buClr>
              <a:buSzPts val="16500"/>
              <a:buFont typeface="Arial"/>
              <a:buChar char="•"/>
              <a:defRPr sz="16500" b="0" i="0" u="none" strike="noStrike" cap="none">
                <a:solidFill>
                  <a:schemeClr val="dk1"/>
                </a:solidFill>
                <a:latin typeface="Arial"/>
                <a:ea typeface="Arial"/>
                <a:cs typeface="Arial"/>
                <a:sym typeface="Arial"/>
              </a:defRPr>
            </a:lvl1pPr>
            <a:lvl2pPr marL="914400" marR="0" lvl="1" indent="-1143000" algn="l" rtl="0">
              <a:lnSpc>
                <a:spcPct val="100000"/>
              </a:lnSpc>
              <a:spcBef>
                <a:spcPts val="2880"/>
              </a:spcBef>
              <a:spcAft>
                <a:spcPts val="0"/>
              </a:spcAft>
              <a:buClr>
                <a:schemeClr val="dk1"/>
              </a:buClr>
              <a:buSzPts val="14400"/>
              <a:buFont typeface="Arial"/>
              <a:buChar char="–"/>
              <a:defRPr sz="14400" b="0" i="0" u="none" strike="noStrike" cap="none">
                <a:solidFill>
                  <a:schemeClr val="dk1"/>
                </a:solidFill>
                <a:latin typeface="Arial"/>
                <a:ea typeface="Arial"/>
                <a:cs typeface="Arial"/>
                <a:sym typeface="Arial"/>
              </a:defRPr>
            </a:lvl2pPr>
            <a:lvl3pPr marL="1371600" marR="0" lvl="2" indent="-1009650" algn="l" rtl="0">
              <a:lnSpc>
                <a:spcPct val="100000"/>
              </a:lnSpc>
              <a:spcBef>
                <a:spcPts val="2460"/>
              </a:spcBef>
              <a:spcAft>
                <a:spcPts val="0"/>
              </a:spcAft>
              <a:buClr>
                <a:schemeClr val="dk1"/>
              </a:buClr>
              <a:buSzPts val="12300"/>
              <a:buFont typeface="Arial"/>
              <a:buChar char="•"/>
              <a:defRPr sz="12300" b="0" i="0" u="none" strike="noStrike" cap="none">
                <a:solidFill>
                  <a:schemeClr val="dk1"/>
                </a:solidFill>
                <a:latin typeface="Arial"/>
                <a:ea typeface="Arial"/>
                <a:cs typeface="Arial"/>
                <a:sym typeface="Arial"/>
              </a:defRPr>
            </a:lvl3pPr>
            <a:lvl4pPr marL="1828800" marR="0" lvl="3"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4pPr>
            <a:lvl5pPr marL="2286000" marR="0" lvl="4"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5pPr>
            <a:lvl6pPr marL="2743200" marR="0" lvl="5"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6pPr>
            <a:lvl7pPr marL="3200400" marR="0" lvl="6"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7pPr>
            <a:lvl8pPr marL="3657600" marR="0" lvl="7"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8pPr>
            <a:lvl9pPr marL="4114800" marR="0" lvl="8" indent="-889000" algn="l" rtl="0">
              <a:lnSpc>
                <a:spcPct val="100000"/>
              </a:lnSpc>
              <a:spcBef>
                <a:spcPts val="2080"/>
              </a:spcBef>
              <a:spcAft>
                <a:spcPts val="0"/>
              </a:spcAft>
              <a:buClr>
                <a:schemeClr val="dk1"/>
              </a:buClr>
              <a:buSzPts val="10400"/>
              <a:buFont typeface="Arial"/>
              <a:buChar char="»"/>
              <a:defRPr sz="10400" b="0" i="0" u="none" strike="noStrike" cap="none">
                <a:solidFill>
                  <a:schemeClr val="dk1"/>
                </a:solidFill>
                <a:latin typeface="Arial"/>
                <a:ea typeface="Arial"/>
                <a:cs typeface="Arial"/>
                <a:sym typeface="Arial"/>
              </a:defRPr>
            </a:lvl9pPr>
          </a:lstStyle>
          <a:p>
            <a:endParaRPr/>
          </a:p>
        </p:txBody>
      </p:sp>
      <p:sp>
        <p:nvSpPr>
          <p:cNvPr id="12" name="Google Shape;12;p2"/>
          <p:cNvSpPr txBox="1">
            <a:spLocks noGrp="1"/>
          </p:cNvSpPr>
          <p:nvPr>
            <p:ph type="dt" idx="10"/>
          </p:nvPr>
        </p:nvSpPr>
        <p:spPr>
          <a:xfrm>
            <a:off x="2195512" y="29978350"/>
            <a:ext cx="10240962" cy="2286000"/>
          </a:xfrm>
          <a:prstGeom prst="rect">
            <a:avLst/>
          </a:prstGeom>
          <a:noFill/>
          <a:ln>
            <a:noFill/>
          </a:ln>
        </p:spPr>
        <p:txBody>
          <a:bodyPr spcFirstLastPara="1" wrap="square" lIns="470250" tIns="235125" rIns="470250" bIns="235125" anchor="t" anchorCtr="0">
            <a:noAutofit/>
          </a:bodyPr>
          <a:lstStyle>
            <a:lvl1pPr marR="0" lvl="0"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9pPr>
          </a:lstStyle>
          <a:p>
            <a:endParaRPr/>
          </a:p>
        </p:txBody>
      </p:sp>
      <p:sp>
        <p:nvSpPr>
          <p:cNvPr id="13" name="Google Shape;13;p2"/>
          <p:cNvSpPr txBox="1">
            <a:spLocks noGrp="1"/>
          </p:cNvSpPr>
          <p:nvPr>
            <p:ph type="ftr" idx="11"/>
          </p:nvPr>
        </p:nvSpPr>
        <p:spPr>
          <a:xfrm>
            <a:off x="14997112" y="29978350"/>
            <a:ext cx="13898562" cy="2286000"/>
          </a:xfrm>
          <a:prstGeom prst="rect">
            <a:avLst/>
          </a:prstGeom>
          <a:noFill/>
          <a:ln>
            <a:noFill/>
          </a:ln>
        </p:spPr>
        <p:txBody>
          <a:bodyPr spcFirstLastPara="1" wrap="square" lIns="470250" tIns="235125" rIns="470250" bIns="235125" anchor="t" anchorCtr="0">
            <a:noAutofit/>
          </a:bodyPr>
          <a:lstStyle>
            <a:lvl1pPr marR="0" lvl="0"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Arial"/>
                <a:ea typeface="Arial"/>
                <a:cs typeface="Arial"/>
                <a:sym typeface="Arial"/>
              </a:defRPr>
            </a:lvl9pPr>
          </a:lstStyle>
          <a:p>
            <a:endParaRPr/>
          </a:p>
        </p:txBody>
      </p:sp>
      <p:sp>
        <p:nvSpPr>
          <p:cNvPr id="14" name="Google Shape;14;p2"/>
          <p:cNvSpPr txBox="1">
            <a:spLocks noGrp="1"/>
          </p:cNvSpPr>
          <p:nvPr>
            <p:ph type="sldNum" idx="12"/>
          </p:nvPr>
        </p:nvSpPr>
        <p:spPr>
          <a:xfrm>
            <a:off x="31456312" y="29978350"/>
            <a:ext cx="10240962" cy="2286000"/>
          </a:xfrm>
          <a:prstGeom prst="rect">
            <a:avLst/>
          </a:prstGeom>
          <a:noFill/>
          <a:ln>
            <a:noFill/>
          </a:ln>
        </p:spPr>
        <p:txBody>
          <a:bodyPr spcFirstLastPara="1" wrap="square" lIns="470250" tIns="235125" rIns="470250" bIns="235125" anchor="t" anchorCtr="0">
            <a:noAutofit/>
          </a:bodyPr>
          <a:lstStyle>
            <a:lvl1pPr marL="0" marR="0" lvl="0"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7200"/>
              <a:buFont typeface="Arial"/>
              <a:buNone/>
              <a:defRPr sz="7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BF"/>
            </a:gs>
            <a:gs pos="100000">
              <a:srgbClr val="FFFFE5"/>
            </a:gs>
          </a:gsLst>
          <a:lin ang="5400700" scaled="0"/>
        </a:gradFill>
        <a:effectLst/>
      </p:bgPr>
    </p:bg>
    <p:spTree>
      <p:nvGrpSpPr>
        <p:cNvPr id="1" name="Shape 88"/>
        <p:cNvGrpSpPr/>
        <p:nvPr/>
      </p:nvGrpSpPr>
      <p:grpSpPr>
        <a:xfrm>
          <a:off x="0" y="0"/>
          <a:ext cx="0" cy="0"/>
          <a:chOff x="0" y="0"/>
          <a:chExt cx="0" cy="0"/>
        </a:xfrm>
      </p:grpSpPr>
      <p:sp>
        <p:nvSpPr>
          <p:cNvPr id="89" name="Google Shape;89;p1"/>
          <p:cNvSpPr txBox="1"/>
          <p:nvPr/>
        </p:nvSpPr>
        <p:spPr>
          <a:xfrm>
            <a:off x="0" y="0"/>
            <a:ext cx="43891200" cy="3200400"/>
          </a:xfrm>
          <a:prstGeom prst="rect">
            <a:avLst/>
          </a:prstGeom>
          <a:gradFill>
            <a:gsLst>
              <a:gs pos="0">
                <a:srgbClr val="3177EE"/>
              </a:gs>
              <a:gs pos="100000">
                <a:srgbClr val="113D8A"/>
              </a:gs>
            </a:gsLst>
            <a:lin ang="5400012" scaled="0"/>
          </a:gradFill>
          <a:ln w="9525" cap="flat" cmpd="sng">
            <a:solidFill>
              <a:schemeClr val="dk1"/>
            </a:solidFill>
            <a:prstDash val="solid"/>
            <a:miter lim="800000"/>
            <a:headEnd type="none" w="sm" len="sm"/>
            <a:tailEnd type="none" w="sm" len="sm"/>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rgbClr val="FFFFBF"/>
              </a:buClr>
              <a:buSzPts val="8000"/>
              <a:buFont typeface="Arial"/>
              <a:buNone/>
            </a:pPr>
            <a:r>
              <a:rPr lang="en-US" sz="8000" b="1">
                <a:solidFill>
                  <a:srgbClr val="FFFFBF"/>
                </a:solidFill>
              </a:rPr>
              <a:t>Examining Water Quality</a:t>
            </a:r>
            <a:r>
              <a:rPr lang="en-US" sz="8000" b="1" i="0" u="none" strike="noStrike" cap="none">
                <a:solidFill>
                  <a:srgbClr val="FFFFBF"/>
                </a:solidFill>
                <a:latin typeface="Arial"/>
                <a:ea typeface="Arial"/>
                <a:cs typeface="Arial"/>
                <a:sym typeface="Arial"/>
              </a:rPr>
              <a:t> </a:t>
            </a:r>
            <a:r>
              <a:rPr lang="en-US" sz="8000" b="1">
                <a:solidFill>
                  <a:srgbClr val="FFFFBF"/>
                </a:solidFill>
              </a:rPr>
              <a:t>in Ponds and Lakes</a:t>
            </a:r>
            <a:endParaRPr sz="1400" b="0" i="0" u="none" strike="noStrike" cap="none">
              <a:solidFill>
                <a:srgbClr val="000000"/>
              </a:solidFill>
              <a:latin typeface="Arial"/>
              <a:ea typeface="Arial"/>
              <a:cs typeface="Arial"/>
              <a:sym typeface="Arial"/>
            </a:endParaRPr>
          </a:p>
          <a:p>
            <a:pPr marL="0" lvl="0" indent="0" algn="ctr" rtl="0">
              <a:spcBef>
                <a:spcPts val="0"/>
              </a:spcBef>
              <a:spcAft>
                <a:spcPts val="0"/>
              </a:spcAft>
              <a:buClr>
                <a:srgbClr val="FFFFBF"/>
              </a:buClr>
              <a:buSzPts val="4400"/>
              <a:buFont typeface="Arial"/>
              <a:buNone/>
            </a:pPr>
            <a:r>
              <a:rPr lang="en-US" sz="2000" b="1">
                <a:solidFill>
                  <a:srgbClr val="FFFFBF"/>
                </a:solidFill>
              </a:rPr>
              <a:t>Ayan Joshi, Future Leader Academy, Fredon, NJ</a:t>
            </a:r>
            <a:endParaRPr sz="2000" b="1">
              <a:solidFill>
                <a:srgbClr val="FFFFBF"/>
              </a:solidFill>
            </a:endParaRPr>
          </a:p>
          <a:p>
            <a:pPr marL="0" lvl="0" indent="0" algn="ctr" rtl="0">
              <a:spcBef>
                <a:spcPts val="0"/>
              </a:spcBef>
              <a:spcAft>
                <a:spcPts val="0"/>
              </a:spcAft>
              <a:buClr>
                <a:srgbClr val="FFFFBF"/>
              </a:buClr>
              <a:buSzPts val="4400"/>
              <a:buFont typeface="Arial"/>
              <a:buNone/>
            </a:pPr>
            <a:r>
              <a:rPr lang="en-US" sz="2000" b="1">
                <a:solidFill>
                  <a:srgbClr val="FFFFBF"/>
                </a:solidFill>
              </a:rPr>
              <a:t>Nandini Menon, Advisor/Mentor - New Jersey Institute of Nature</a:t>
            </a:r>
            <a:endParaRPr sz="2000" b="1">
              <a:solidFill>
                <a:srgbClr val="FFFFBF"/>
              </a:solidFill>
            </a:endParaRPr>
          </a:p>
          <a:p>
            <a:pPr marL="0" lvl="0" indent="0" algn="ctr" rtl="0">
              <a:spcBef>
                <a:spcPts val="0"/>
              </a:spcBef>
              <a:spcAft>
                <a:spcPts val="0"/>
              </a:spcAft>
              <a:buClr>
                <a:srgbClr val="FFFFBF"/>
              </a:buClr>
              <a:buSzPts val="4400"/>
              <a:buFont typeface="Arial"/>
              <a:buNone/>
            </a:pPr>
            <a:r>
              <a:rPr lang="en-US" sz="2000" b="1">
                <a:solidFill>
                  <a:srgbClr val="FFFFBF"/>
                </a:solidFill>
              </a:rPr>
              <a:t>Dr. Steve Komar, Rutgers University Extension Consultant, New Brunswick, NJ</a:t>
            </a:r>
            <a:endParaRPr sz="2000" b="1">
              <a:solidFill>
                <a:srgbClr val="FFFFBF"/>
              </a:solidFill>
            </a:endParaRPr>
          </a:p>
          <a:p>
            <a:pPr marL="0" lvl="0" indent="0" algn="ctr" rtl="0">
              <a:spcBef>
                <a:spcPts val="0"/>
              </a:spcBef>
              <a:spcAft>
                <a:spcPts val="0"/>
              </a:spcAft>
              <a:buClr>
                <a:srgbClr val="FFFFBF"/>
              </a:buClr>
              <a:buSzPts val="4400"/>
              <a:buFont typeface="Arial"/>
              <a:buNone/>
            </a:pPr>
            <a:r>
              <a:rPr lang="en-US" sz="2000" b="1">
                <a:solidFill>
                  <a:srgbClr val="FFFFBF"/>
                </a:solidFill>
              </a:rPr>
              <a:t>Reviewed by Dr.Mansoor Amiji, Professor, Northeastern University, Boston, MA</a:t>
            </a:r>
            <a:endParaRPr sz="2000" b="1">
              <a:solidFill>
                <a:srgbClr val="FFFFBF"/>
              </a:solidFill>
            </a:endParaRPr>
          </a:p>
          <a:p>
            <a:pPr marL="0" lvl="0" indent="0" algn="ctr" rtl="0">
              <a:spcBef>
                <a:spcPts val="0"/>
              </a:spcBef>
              <a:spcAft>
                <a:spcPts val="0"/>
              </a:spcAft>
              <a:buClr>
                <a:srgbClr val="FFFFBF"/>
              </a:buClr>
              <a:buSzPts val="4400"/>
              <a:buFont typeface="Arial"/>
              <a:buNone/>
            </a:pPr>
            <a:r>
              <a:rPr lang="en-US" sz="2000" b="1">
                <a:solidFill>
                  <a:srgbClr val="FFFFBF"/>
                </a:solidFill>
              </a:rPr>
              <a:t>Reviewed by  Dr.Barbara Schmidt, Metuchen, NJ</a:t>
            </a:r>
            <a:endParaRPr sz="1700" b="1">
              <a:solidFill>
                <a:srgbClr val="FFFFBF"/>
              </a:solidFill>
            </a:endParaRPr>
          </a:p>
          <a:p>
            <a:pPr marL="0" lvl="0" indent="0" algn="ctr" rtl="0">
              <a:spcBef>
                <a:spcPts val="0"/>
              </a:spcBef>
              <a:spcAft>
                <a:spcPts val="0"/>
              </a:spcAft>
              <a:buClr>
                <a:srgbClr val="FFFFBF"/>
              </a:buClr>
              <a:buSzPts val="4400"/>
              <a:buFont typeface="Arial"/>
              <a:buNone/>
            </a:pPr>
            <a:r>
              <a:rPr lang="en-US" sz="3400" b="1">
                <a:solidFill>
                  <a:srgbClr val="FFFFBF"/>
                </a:solidFill>
              </a:rPr>
              <a:t>New Jersey Institute of Nature</a:t>
            </a:r>
            <a:endParaRPr sz="3000" b="1">
              <a:solidFill>
                <a:srgbClr val="FFFFBF"/>
              </a:solidFill>
            </a:endParaRPr>
          </a:p>
          <a:p>
            <a:pPr marL="0" marR="0" lvl="0" indent="0" algn="ctr" rtl="0">
              <a:lnSpc>
                <a:spcPct val="100000"/>
              </a:lnSpc>
              <a:spcBef>
                <a:spcPts val="0"/>
              </a:spcBef>
              <a:spcAft>
                <a:spcPts val="0"/>
              </a:spcAft>
              <a:buClr>
                <a:srgbClr val="FFFFBF"/>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1"/>
          <p:cNvSpPr txBox="1"/>
          <p:nvPr/>
        </p:nvSpPr>
        <p:spPr>
          <a:xfrm>
            <a:off x="-37325" y="3600450"/>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Background</a:t>
            </a:r>
            <a:endParaRPr sz="1400" b="0" i="0" u="none" strike="noStrike" cap="none">
              <a:solidFill>
                <a:srgbClr val="000000"/>
              </a:solidFill>
              <a:latin typeface="Arial"/>
              <a:ea typeface="Arial"/>
              <a:cs typeface="Arial"/>
              <a:sym typeface="Arial"/>
            </a:endParaRPr>
          </a:p>
        </p:txBody>
      </p:sp>
      <p:sp>
        <p:nvSpPr>
          <p:cNvPr id="91" name="Google Shape;91;p1"/>
          <p:cNvSpPr txBox="1"/>
          <p:nvPr/>
        </p:nvSpPr>
        <p:spPr>
          <a:xfrm>
            <a:off x="27850" y="21123300"/>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Measures</a:t>
            </a:r>
            <a:endParaRPr sz="1400" b="0" i="0" u="none" strike="noStrike" cap="none">
              <a:solidFill>
                <a:srgbClr val="000000"/>
              </a:solidFill>
              <a:latin typeface="Arial"/>
              <a:ea typeface="Arial"/>
              <a:cs typeface="Arial"/>
              <a:sym typeface="Arial"/>
            </a:endParaRPr>
          </a:p>
        </p:txBody>
      </p:sp>
      <p:sp>
        <p:nvSpPr>
          <p:cNvPr id="92" name="Google Shape;92;p1"/>
          <p:cNvSpPr txBox="1"/>
          <p:nvPr/>
        </p:nvSpPr>
        <p:spPr>
          <a:xfrm>
            <a:off x="33532762" y="26716875"/>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References </a:t>
            </a:r>
            <a:endParaRPr sz="1400" b="0" i="0" u="none" strike="noStrike" cap="none">
              <a:solidFill>
                <a:srgbClr val="000000"/>
              </a:solidFill>
              <a:latin typeface="Arial"/>
              <a:ea typeface="Arial"/>
              <a:cs typeface="Arial"/>
              <a:sym typeface="Arial"/>
            </a:endParaRPr>
          </a:p>
        </p:txBody>
      </p:sp>
      <p:sp>
        <p:nvSpPr>
          <p:cNvPr id="93" name="Google Shape;93;p1"/>
          <p:cNvSpPr txBox="1"/>
          <p:nvPr/>
        </p:nvSpPr>
        <p:spPr>
          <a:xfrm>
            <a:off x="0" y="9677400"/>
            <a:ext cx="10358437"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Purpose of the Study</a:t>
            </a:r>
            <a:endParaRPr sz="1400" b="0" i="0" u="none" strike="noStrike" cap="none">
              <a:solidFill>
                <a:srgbClr val="000000"/>
              </a:solidFill>
              <a:latin typeface="Arial"/>
              <a:ea typeface="Arial"/>
              <a:cs typeface="Arial"/>
              <a:sym typeface="Arial"/>
            </a:endParaRPr>
          </a:p>
        </p:txBody>
      </p:sp>
      <p:sp>
        <p:nvSpPr>
          <p:cNvPr id="94" name="Google Shape;94;p1"/>
          <p:cNvSpPr txBox="1"/>
          <p:nvPr/>
        </p:nvSpPr>
        <p:spPr>
          <a:xfrm>
            <a:off x="11357437" y="3625225"/>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Experimental Method</a:t>
            </a:r>
            <a:endParaRPr sz="1400" b="0" i="0" u="none" strike="noStrike" cap="none">
              <a:solidFill>
                <a:srgbClr val="000000"/>
              </a:solidFill>
              <a:latin typeface="Arial"/>
              <a:ea typeface="Arial"/>
              <a:cs typeface="Arial"/>
              <a:sym typeface="Arial"/>
            </a:endParaRPr>
          </a:p>
        </p:txBody>
      </p:sp>
      <p:sp>
        <p:nvSpPr>
          <p:cNvPr id="95" name="Google Shape;95;p1"/>
          <p:cNvSpPr txBox="1"/>
          <p:nvPr/>
        </p:nvSpPr>
        <p:spPr>
          <a:xfrm>
            <a:off x="33532762" y="15141900"/>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a:solidFill>
                  <a:schemeClr val="lt1"/>
                </a:solidFill>
              </a:rPr>
              <a:t>Discussions</a:t>
            </a:r>
            <a:endParaRPr sz="1400" b="0" i="0" u="none" strike="noStrike" cap="none">
              <a:solidFill>
                <a:srgbClr val="000000"/>
              </a:solidFill>
              <a:latin typeface="Arial"/>
              <a:ea typeface="Arial"/>
              <a:cs typeface="Arial"/>
              <a:sym typeface="Arial"/>
            </a:endParaRPr>
          </a:p>
        </p:txBody>
      </p:sp>
      <p:sp>
        <p:nvSpPr>
          <p:cNvPr id="96" name="Google Shape;96;p1"/>
          <p:cNvSpPr txBox="1"/>
          <p:nvPr/>
        </p:nvSpPr>
        <p:spPr>
          <a:xfrm>
            <a:off x="609600" y="5791200"/>
            <a:ext cx="9144000" cy="5492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chemeClr val="dk1"/>
              </a:solidFill>
              <a:latin typeface="Arial"/>
              <a:ea typeface="Arial"/>
              <a:cs typeface="Arial"/>
              <a:sym typeface="Arial"/>
            </a:endParaRPr>
          </a:p>
        </p:txBody>
      </p:sp>
      <p:sp>
        <p:nvSpPr>
          <p:cNvPr id="97" name="Google Shape;97;p1"/>
          <p:cNvSpPr txBox="1"/>
          <p:nvPr/>
        </p:nvSpPr>
        <p:spPr>
          <a:xfrm>
            <a:off x="271462" y="11201400"/>
            <a:ext cx="9871200" cy="19209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US" sz="3600">
                <a:solidFill>
                  <a:schemeClr val="dk1"/>
                </a:solidFill>
                <a:latin typeface="Times New Roman"/>
                <a:ea typeface="Times New Roman"/>
                <a:cs typeface="Times New Roman"/>
                <a:sym typeface="Times New Roman"/>
              </a:rPr>
              <a:t>The purpose of this experiment is to build a better understanding of turbidity, alkalinity, pH and dissolved oxygen in water bodies.</a:t>
            </a:r>
            <a:endParaRPr sz="3600" i="0" u="none" strike="noStrike" cap="none">
              <a:solidFill>
                <a:srgbClr val="000000"/>
              </a:solidFill>
              <a:latin typeface="Times New Roman"/>
              <a:ea typeface="Times New Roman"/>
              <a:cs typeface="Times New Roman"/>
              <a:sym typeface="Times New Roman"/>
            </a:endParaRPr>
          </a:p>
        </p:txBody>
      </p:sp>
      <p:sp>
        <p:nvSpPr>
          <p:cNvPr id="98" name="Google Shape;98;p1"/>
          <p:cNvSpPr txBox="1"/>
          <p:nvPr/>
        </p:nvSpPr>
        <p:spPr>
          <a:xfrm>
            <a:off x="11967037" y="5796925"/>
            <a:ext cx="94140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chemeClr val="dk1"/>
              </a:solidFill>
              <a:latin typeface="Arial"/>
              <a:ea typeface="Arial"/>
              <a:cs typeface="Arial"/>
              <a:sym typeface="Arial"/>
            </a:endParaRPr>
          </a:p>
        </p:txBody>
      </p:sp>
      <p:sp>
        <p:nvSpPr>
          <p:cNvPr id="99" name="Google Shape;99;p1"/>
          <p:cNvSpPr txBox="1"/>
          <p:nvPr/>
        </p:nvSpPr>
        <p:spPr>
          <a:xfrm>
            <a:off x="33532762" y="3695700"/>
            <a:ext cx="10358437" cy="9906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Conclusion</a:t>
            </a:r>
            <a:endParaRPr sz="1400" b="0" i="0" u="none" strike="noStrike" cap="none">
              <a:solidFill>
                <a:srgbClr val="000000"/>
              </a:solidFill>
              <a:latin typeface="Arial"/>
              <a:ea typeface="Arial"/>
              <a:cs typeface="Arial"/>
              <a:sym typeface="Arial"/>
            </a:endParaRPr>
          </a:p>
        </p:txBody>
      </p:sp>
      <p:sp>
        <p:nvSpPr>
          <p:cNvPr id="100" name="Google Shape;100;p1"/>
          <p:cNvSpPr txBox="1"/>
          <p:nvPr/>
        </p:nvSpPr>
        <p:spPr>
          <a:xfrm>
            <a:off x="22593638" y="9473425"/>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Results</a:t>
            </a:r>
            <a:endParaRPr sz="1400" b="0" i="0" u="none" strike="noStrike" cap="none">
              <a:solidFill>
                <a:srgbClr val="000000"/>
              </a:solidFill>
              <a:latin typeface="Arial"/>
              <a:ea typeface="Arial"/>
              <a:cs typeface="Arial"/>
              <a:sym typeface="Arial"/>
            </a:endParaRPr>
          </a:p>
        </p:txBody>
      </p:sp>
      <p:sp>
        <p:nvSpPr>
          <p:cNvPr id="101" name="Google Shape;101;p1"/>
          <p:cNvSpPr txBox="1"/>
          <p:nvPr/>
        </p:nvSpPr>
        <p:spPr>
          <a:xfrm>
            <a:off x="33731200" y="27872575"/>
            <a:ext cx="9822000" cy="5043900"/>
          </a:xfrm>
          <a:prstGeom prst="rect">
            <a:avLst/>
          </a:prstGeom>
          <a:noFill/>
          <a:ln>
            <a:noFill/>
          </a:ln>
        </p:spPr>
        <p:txBody>
          <a:bodyPr spcFirstLastPara="1" wrap="square" lIns="91425" tIns="45700" rIns="91425" bIns="45700" anchor="t" anchorCtr="0">
            <a:spAutoFit/>
          </a:bodyPr>
          <a:lstStyle/>
          <a:p>
            <a:pPr marL="457200" lvl="0" indent="-381000" algn="l" rtl="0">
              <a:lnSpc>
                <a:spcPct val="115000"/>
              </a:lnSpc>
              <a:spcBef>
                <a:spcPts val="1200"/>
              </a:spcBef>
              <a:spcAft>
                <a:spcPts val="0"/>
              </a:spcAft>
              <a:buClr>
                <a:schemeClr val="dk1"/>
              </a:buClr>
              <a:buSzPts val="2400"/>
              <a:buFont typeface="Times New Roman"/>
              <a:buAutoNum type="arabicPeriod"/>
            </a:pPr>
            <a:r>
              <a:rPr lang="en-US" sz="2400">
                <a:solidFill>
                  <a:schemeClr val="dk1"/>
                </a:solidFill>
                <a:latin typeface="Times New Roman"/>
                <a:ea typeface="Times New Roman"/>
                <a:cs typeface="Times New Roman"/>
                <a:sym typeface="Times New Roman"/>
              </a:rPr>
              <a:t>US Department of Commerce, N. O. and A. A. (2018, May 10). Education: Lesson Plans: NOAA Ocean Exploration. Retrieved July 22, 2022, from https://www.oceanexplorer.noaa.gov/edu/lessonplans/lessonplans.html </a:t>
            </a:r>
            <a:endParaRPr sz="2400">
              <a:solidFill>
                <a:schemeClr val="dk1"/>
              </a:solidFill>
              <a:latin typeface="Times New Roman"/>
              <a:ea typeface="Times New Roman"/>
              <a:cs typeface="Times New Roman"/>
              <a:sym typeface="Times New Roman"/>
            </a:endParaRPr>
          </a:p>
          <a:p>
            <a:pPr marL="457200" lvl="0" indent="-381000" algn="l" rtl="0">
              <a:lnSpc>
                <a:spcPct val="115000"/>
              </a:lnSpc>
              <a:spcBef>
                <a:spcPts val="0"/>
              </a:spcBef>
              <a:spcAft>
                <a:spcPts val="0"/>
              </a:spcAft>
              <a:buClr>
                <a:schemeClr val="dk1"/>
              </a:buClr>
              <a:buSzPts val="2400"/>
              <a:buFont typeface="Times New Roman"/>
              <a:buAutoNum type="arabicPeriod"/>
            </a:pPr>
            <a:r>
              <a:rPr lang="en-US" sz="2400" i="1">
                <a:solidFill>
                  <a:schemeClr val="dk1"/>
                </a:solidFill>
                <a:latin typeface="Times New Roman"/>
                <a:ea typeface="Times New Roman"/>
                <a:cs typeface="Times New Roman"/>
                <a:sym typeface="Times New Roman"/>
              </a:rPr>
              <a:t>Understanding water quality parameters to better manage Your pond: New mexico state university - be bold. shape the future.</a:t>
            </a:r>
            <a:r>
              <a:rPr lang="en-US" sz="2400">
                <a:solidFill>
                  <a:schemeClr val="dk1"/>
                </a:solidFill>
                <a:latin typeface="Times New Roman"/>
                <a:ea typeface="Times New Roman"/>
                <a:cs typeface="Times New Roman"/>
                <a:sym typeface="Times New Roman"/>
              </a:rPr>
              <a:t> Understanding Water Quality Parameters to Better Manage Your Pond | New Mexico State University - BE BOLD. Shape the Future. (n.d.). Retrieved July 22, 2022, from https://pubs.nmsu.edu/_w/W104/index.html </a:t>
            </a:r>
            <a:endParaRPr sz="24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600">
              <a:solidFill>
                <a:schemeClr val="dk1"/>
              </a:solidFill>
            </a:endParaRPr>
          </a:p>
          <a:p>
            <a:pPr marL="0" marR="0" lvl="0" indent="0" algn="l" rtl="0">
              <a:lnSpc>
                <a:spcPct val="90000"/>
              </a:lnSpc>
              <a:spcBef>
                <a:spcPts val="1200"/>
              </a:spcBef>
              <a:spcAft>
                <a:spcPts val="0"/>
              </a:spcAft>
              <a:buNone/>
            </a:pPr>
            <a:endParaRPr sz="2600">
              <a:solidFill>
                <a:schemeClr val="dk1"/>
              </a:solidFill>
            </a:endParaRPr>
          </a:p>
        </p:txBody>
      </p:sp>
      <p:sp>
        <p:nvSpPr>
          <p:cNvPr id="102" name="Google Shape;102;p1"/>
          <p:cNvSpPr txBox="1"/>
          <p:nvPr/>
        </p:nvSpPr>
        <p:spPr>
          <a:xfrm>
            <a:off x="271450" y="22377450"/>
            <a:ext cx="10682400" cy="1139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2700"/>
              </a:spcBef>
              <a:spcAft>
                <a:spcPts val="0"/>
              </a:spcAft>
              <a:buClr>
                <a:schemeClr val="dk1"/>
              </a:buClr>
              <a:buSzPts val="3600"/>
              <a:buFont typeface="Arial"/>
              <a:buNone/>
            </a:pPr>
            <a:r>
              <a:rPr lang="en-US" sz="3000" b="1" i="0" u="sng" strike="noStrike" cap="none">
                <a:solidFill>
                  <a:schemeClr val="dk1"/>
                </a:solidFill>
                <a:latin typeface="Times New Roman"/>
                <a:ea typeface="Times New Roman"/>
                <a:cs typeface="Times New Roman"/>
                <a:sym typeface="Times New Roman"/>
              </a:rPr>
              <a:t>Rapitest Soil test</a:t>
            </a:r>
            <a:endParaRPr sz="3000" b="1" i="0" u="sng" strike="noStrike" cap="none">
              <a:solidFill>
                <a:schemeClr val="dk1"/>
              </a:solidFill>
              <a:latin typeface="Times New Roman"/>
              <a:ea typeface="Times New Roman"/>
              <a:cs typeface="Times New Roman"/>
              <a:sym typeface="Times New Roman"/>
            </a:endParaRPr>
          </a:p>
          <a:p>
            <a:pPr marL="457200" marR="0" lvl="0" indent="-419100" algn="l" rtl="0">
              <a:lnSpc>
                <a:spcPct val="100000"/>
              </a:lnSpc>
              <a:spcBef>
                <a:spcPts val="2700"/>
              </a:spcBef>
              <a:spcAft>
                <a:spcPts val="0"/>
              </a:spcAft>
              <a:buClr>
                <a:schemeClr val="dk1"/>
              </a:buClr>
              <a:buSzPts val="3000"/>
              <a:buFont typeface="Times New Roman"/>
              <a:buChar char="-"/>
            </a:pPr>
            <a:r>
              <a:rPr lang="en-US" sz="3000" i="0" u="none" strike="noStrike" cap="none">
                <a:solidFill>
                  <a:schemeClr val="dk1"/>
                </a:solidFill>
                <a:latin typeface="Times New Roman"/>
                <a:ea typeface="Times New Roman"/>
                <a:cs typeface="Times New Roman"/>
                <a:sym typeface="Times New Roman"/>
              </a:rPr>
              <a:t>The test uses a patented 4 chamber device called color comparators - one each for pH, Nitrogen, Phosphorus and Potash. The test involves comparing the color of the water tested to a color chart. </a:t>
            </a:r>
            <a:endParaRPr sz="3000" i="0" u="none" strike="noStrike" cap="none">
              <a:solidFill>
                <a:schemeClr val="dk1"/>
              </a:solidFill>
              <a:latin typeface="Times New Roman"/>
              <a:ea typeface="Times New Roman"/>
              <a:cs typeface="Times New Roman"/>
              <a:sym typeface="Times New Roman"/>
            </a:endParaRPr>
          </a:p>
          <a:p>
            <a:pPr marL="457200" marR="0" lvl="0" indent="-419100" algn="l" rtl="0">
              <a:lnSpc>
                <a:spcPct val="100000"/>
              </a:lnSpc>
              <a:spcBef>
                <a:spcPts val="0"/>
              </a:spcBef>
              <a:spcAft>
                <a:spcPts val="0"/>
              </a:spcAft>
              <a:buClr>
                <a:schemeClr val="dk1"/>
              </a:buClr>
              <a:buSzPts val="3000"/>
              <a:buFont typeface="Arial"/>
              <a:buChar char="-"/>
            </a:pPr>
            <a:r>
              <a:rPr lang="en-US" sz="3000" b="1" i="0" u="none" strike="noStrike" cap="none">
                <a:solidFill>
                  <a:schemeClr val="dk1"/>
                </a:solidFill>
                <a:latin typeface="Times New Roman"/>
                <a:ea typeface="Times New Roman"/>
                <a:cs typeface="Times New Roman"/>
                <a:sym typeface="Times New Roman"/>
              </a:rPr>
              <a:t>pH scale</a:t>
            </a:r>
            <a:r>
              <a:rPr lang="en-US" sz="3000" i="0" u="none" strike="noStrike" cap="none">
                <a:solidFill>
                  <a:schemeClr val="dk1"/>
                </a:solidFill>
                <a:latin typeface="Times New Roman"/>
                <a:ea typeface="Times New Roman"/>
                <a:cs typeface="Times New Roman"/>
                <a:sym typeface="Times New Roman"/>
              </a:rPr>
              <a:t>  - 7.5 Alkaline; 7.0  - neutral; 6.5 - slight acidic; 6.0 - acidic; 5.5 - acidic; 5.0 - very acidic; pH - very acid.  </a:t>
            </a:r>
            <a:endParaRPr sz="3000" i="0" u="none" strike="noStrike" cap="none">
              <a:solidFill>
                <a:schemeClr val="dk1"/>
              </a:solidFill>
              <a:latin typeface="Times New Roman"/>
              <a:ea typeface="Times New Roman"/>
              <a:cs typeface="Times New Roman"/>
              <a:sym typeface="Times New Roman"/>
            </a:endParaRPr>
          </a:p>
          <a:p>
            <a:pPr marL="457200" marR="0" lvl="0" indent="-419100" algn="l" rtl="0">
              <a:lnSpc>
                <a:spcPct val="100000"/>
              </a:lnSpc>
              <a:spcBef>
                <a:spcPts val="0"/>
              </a:spcBef>
              <a:spcAft>
                <a:spcPts val="0"/>
              </a:spcAft>
              <a:buClr>
                <a:schemeClr val="dk1"/>
              </a:buClr>
              <a:buSzPts val="3000"/>
              <a:buFont typeface="Arial"/>
              <a:buChar char="-"/>
            </a:pPr>
            <a:r>
              <a:rPr lang="en-US" sz="3000" b="1" i="0" u="none" strike="noStrike" cap="none">
                <a:solidFill>
                  <a:schemeClr val="dk1"/>
                </a:solidFill>
                <a:latin typeface="Times New Roman"/>
                <a:ea typeface="Times New Roman"/>
                <a:cs typeface="Times New Roman"/>
                <a:sym typeface="Times New Roman"/>
              </a:rPr>
              <a:t>N Test - </a:t>
            </a:r>
            <a:r>
              <a:rPr lang="en-US" sz="3000" i="0" u="none" strike="noStrike" cap="none">
                <a:solidFill>
                  <a:schemeClr val="dk1"/>
                </a:solidFill>
                <a:latin typeface="Times New Roman"/>
                <a:ea typeface="Times New Roman"/>
                <a:cs typeface="Times New Roman"/>
                <a:sym typeface="Times New Roman"/>
              </a:rPr>
              <a:t>N4- surplus; N3 - sufficient; N2- adequate; N1 - Deficient; No - Depleted.</a:t>
            </a:r>
            <a:endParaRPr sz="3000" i="0" u="none" strike="noStrike" cap="none">
              <a:solidFill>
                <a:schemeClr val="dk1"/>
              </a:solidFill>
              <a:latin typeface="Times New Roman"/>
              <a:ea typeface="Times New Roman"/>
              <a:cs typeface="Times New Roman"/>
              <a:sym typeface="Times New Roman"/>
            </a:endParaRPr>
          </a:p>
          <a:p>
            <a:pPr marL="457200" marR="0" lvl="0" indent="-419100" algn="l" rtl="0">
              <a:lnSpc>
                <a:spcPct val="100000"/>
              </a:lnSpc>
              <a:spcBef>
                <a:spcPts val="0"/>
              </a:spcBef>
              <a:spcAft>
                <a:spcPts val="0"/>
              </a:spcAft>
              <a:buClr>
                <a:schemeClr val="dk1"/>
              </a:buClr>
              <a:buSzPts val="3000"/>
              <a:buFont typeface="Arial"/>
              <a:buChar char="-"/>
            </a:pPr>
            <a:r>
              <a:rPr lang="en-US" sz="3000" b="1" i="0" u="none" strike="noStrike" cap="none">
                <a:solidFill>
                  <a:schemeClr val="dk1"/>
                </a:solidFill>
                <a:latin typeface="Times New Roman"/>
                <a:ea typeface="Times New Roman"/>
                <a:cs typeface="Times New Roman"/>
                <a:sym typeface="Times New Roman"/>
              </a:rPr>
              <a:t>P Test - </a:t>
            </a:r>
            <a:r>
              <a:rPr lang="en-US" sz="3000" i="0" u="none" strike="noStrike" cap="none">
                <a:solidFill>
                  <a:schemeClr val="dk1"/>
                </a:solidFill>
                <a:latin typeface="Times New Roman"/>
                <a:ea typeface="Times New Roman"/>
                <a:cs typeface="Times New Roman"/>
                <a:sym typeface="Times New Roman"/>
              </a:rPr>
              <a:t>P4 - surplus; P3 - sufficient; P2 - adequate; P1 - deficient; P0 - depleted</a:t>
            </a:r>
            <a:endParaRPr sz="3000" i="0" u="none" strike="noStrike" cap="none">
              <a:solidFill>
                <a:schemeClr val="dk1"/>
              </a:solidFill>
              <a:latin typeface="Times New Roman"/>
              <a:ea typeface="Times New Roman"/>
              <a:cs typeface="Times New Roman"/>
              <a:sym typeface="Times New Roman"/>
            </a:endParaRPr>
          </a:p>
          <a:p>
            <a:pPr marL="457200" marR="0" lvl="0" indent="-419100" algn="l" rtl="0">
              <a:lnSpc>
                <a:spcPct val="100000"/>
              </a:lnSpc>
              <a:spcBef>
                <a:spcPts val="0"/>
              </a:spcBef>
              <a:spcAft>
                <a:spcPts val="0"/>
              </a:spcAft>
              <a:buClr>
                <a:schemeClr val="dk1"/>
              </a:buClr>
              <a:buSzPts val="3000"/>
              <a:buFont typeface="Arial"/>
              <a:buChar char="-"/>
            </a:pPr>
            <a:r>
              <a:rPr lang="en-US" sz="3000" b="1" i="0" u="none" strike="noStrike" cap="none">
                <a:solidFill>
                  <a:schemeClr val="dk1"/>
                </a:solidFill>
                <a:latin typeface="Times New Roman"/>
                <a:ea typeface="Times New Roman"/>
                <a:cs typeface="Times New Roman"/>
                <a:sym typeface="Times New Roman"/>
              </a:rPr>
              <a:t>K Test - </a:t>
            </a:r>
            <a:r>
              <a:rPr lang="en-US" sz="3000" i="0" u="none" strike="noStrike" cap="none">
                <a:solidFill>
                  <a:schemeClr val="dk1"/>
                </a:solidFill>
                <a:latin typeface="Times New Roman"/>
                <a:ea typeface="Times New Roman"/>
                <a:cs typeface="Times New Roman"/>
                <a:sym typeface="Times New Roman"/>
              </a:rPr>
              <a:t>K4 - surplus; K3 - sufficient; K2 - adequate; K1 - deficient; K0 -depleted</a:t>
            </a:r>
            <a:endParaRPr sz="300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700"/>
              </a:spcBef>
              <a:spcAft>
                <a:spcPts val="0"/>
              </a:spcAft>
              <a:buClr>
                <a:schemeClr val="dk1"/>
              </a:buClr>
              <a:buSzPts val="3600"/>
              <a:buFont typeface="Arial"/>
              <a:buNone/>
            </a:pPr>
            <a:r>
              <a:rPr lang="en-US" sz="3000" b="1" i="0" u="sng" strike="noStrike" cap="none">
                <a:solidFill>
                  <a:schemeClr val="dk1"/>
                </a:solidFill>
                <a:latin typeface="Times New Roman"/>
                <a:ea typeface="Times New Roman"/>
                <a:cs typeface="Times New Roman"/>
                <a:sym typeface="Times New Roman"/>
              </a:rPr>
              <a:t>Water Quality test: </a:t>
            </a:r>
            <a:r>
              <a:rPr lang="en-US" sz="3000" i="0" u="none" strike="noStrike" cap="none">
                <a:solidFill>
                  <a:schemeClr val="dk1"/>
                </a:solidFill>
                <a:latin typeface="Times New Roman"/>
                <a:ea typeface="Times New Roman"/>
                <a:cs typeface="Times New Roman"/>
                <a:sym typeface="Times New Roman"/>
              </a:rPr>
              <a:t>Water test strips that tested 16 items - Total alkalinity, pH, hardiness, Cyanuric acid, total chlorine, free chlorine, Bromine, Nitrate, Nitrite, Iron, Chromium, Lead, Copper, Mercury, Fluoride, and Carbonate root. </a:t>
            </a:r>
            <a:endParaRPr sz="300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700"/>
              </a:spcBef>
              <a:spcAft>
                <a:spcPts val="0"/>
              </a:spcAft>
              <a:buClr>
                <a:schemeClr val="dk1"/>
              </a:buClr>
              <a:buSzPts val="3600"/>
              <a:buFont typeface="Arial"/>
              <a:buNone/>
            </a:pPr>
            <a:r>
              <a:rPr lang="en-US" sz="3000" b="1" i="0" u="sng" strike="noStrike" cap="none">
                <a:solidFill>
                  <a:schemeClr val="dk1"/>
                </a:solidFill>
                <a:latin typeface="Times New Roman"/>
                <a:ea typeface="Times New Roman"/>
                <a:cs typeface="Times New Roman"/>
                <a:sym typeface="Times New Roman"/>
              </a:rPr>
              <a:t>Testing conditions: </a:t>
            </a:r>
            <a:r>
              <a:rPr lang="en-US" sz="3000" i="0" u="none" strike="noStrike" cap="none">
                <a:solidFill>
                  <a:schemeClr val="dk1"/>
                </a:solidFill>
                <a:latin typeface="Times New Roman"/>
                <a:ea typeface="Times New Roman"/>
                <a:cs typeface="Times New Roman"/>
                <a:sym typeface="Times New Roman"/>
              </a:rPr>
              <a:t>Ambient temperature</a:t>
            </a:r>
            <a:endParaRPr sz="300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700"/>
              </a:spcBef>
              <a:spcAft>
                <a:spcPts val="0"/>
              </a:spcAft>
              <a:buClr>
                <a:schemeClr val="dk1"/>
              </a:buClr>
              <a:buSzPts val="3600"/>
              <a:buFont typeface="Arial"/>
              <a:buNone/>
            </a:pPr>
            <a:r>
              <a:rPr lang="en-US" sz="3000" b="1" i="0" u="sng" strike="noStrike" cap="none">
                <a:solidFill>
                  <a:schemeClr val="dk1"/>
                </a:solidFill>
                <a:latin typeface="Times New Roman"/>
                <a:ea typeface="Times New Roman"/>
                <a:cs typeface="Times New Roman"/>
                <a:sym typeface="Times New Roman"/>
              </a:rPr>
              <a:t>Plant Etymology</a:t>
            </a:r>
            <a:endParaRPr sz="3000" b="1" i="0" u="sng"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700"/>
              </a:spcBef>
              <a:spcAft>
                <a:spcPts val="0"/>
              </a:spcAft>
              <a:buClr>
                <a:schemeClr val="dk1"/>
              </a:buClr>
              <a:buSzPts val="3600"/>
              <a:buFont typeface="Arial"/>
              <a:buNone/>
            </a:pPr>
            <a:r>
              <a:rPr lang="en-US" sz="3000" i="0" u="none" strike="noStrike" cap="none">
                <a:solidFill>
                  <a:schemeClr val="dk1"/>
                </a:solidFill>
                <a:latin typeface="Times New Roman"/>
                <a:ea typeface="Times New Roman"/>
                <a:cs typeface="Times New Roman"/>
                <a:sym typeface="Times New Roman"/>
              </a:rPr>
              <a:t>Plants in the paddock are identified using Picture this(app).</a:t>
            </a:r>
            <a:r>
              <a:rPr lang="en-US" sz="2200" b="1" i="0" u="sng" strike="noStrike" cap="none">
                <a:solidFill>
                  <a:schemeClr val="dk1"/>
                </a:solidFill>
                <a:latin typeface="Arial"/>
                <a:ea typeface="Arial"/>
                <a:cs typeface="Arial"/>
                <a:sym typeface="Arial"/>
              </a:rPr>
              <a:t/>
            </a:r>
            <a:br>
              <a:rPr lang="en-US" sz="2200" b="1" i="0" u="sng" strike="noStrike" cap="none">
                <a:solidFill>
                  <a:schemeClr val="dk1"/>
                </a:solidFill>
                <a:latin typeface="Arial"/>
                <a:ea typeface="Arial"/>
                <a:cs typeface="Arial"/>
                <a:sym typeface="Arial"/>
              </a:rPr>
            </a:br>
            <a:r>
              <a:rPr lang="en-US" sz="2200" b="0" i="0" u="none" strike="noStrike" cap="none">
                <a:solidFill>
                  <a:schemeClr val="dk1"/>
                </a:solidFill>
                <a:latin typeface="Arial"/>
                <a:ea typeface="Arial"/>
                <a:cs typeface="Arial"/>
                <a:sym typeface="Arial"/>
              </a:rPr>
              <a:t>I</a:t>
            </a:r>
            <a:endParaRPr sz="100" b="0" i="0" u="none" strike="noStrike" cap="none">
              <a:solidFill>
                <a:srgbClr val="000000"/>
              </a:solidFill>
              <a:latin typeface="Arial"/>
              <a:ea typeface="Arial"/>
              <a:cs typeface="Arial"/>
              <a:sym typeface="Arial"/>
            </a:endParaRPr>
          </a:p>
        </p:txBody>
      </p:sp>
      <p:sp>
        <p:nvSpPr>
          <p:cNvPr id="103" name="Google Shape;103;p1"/>
          <p:cNvSpPr txBox="1"/>
          <p:nvPr/>
        </p:nvSpPr>
        <p:spPr>
          <a:xfrm>
            <a:off x="-37325" y="14144325"/>
            <a:ext cx="11642100" cy="797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900" i="0" u="none" strike="noStrike" cap="none">
                <a:solidFill>
                  <a:schemeClr val="dk1"/>
                </a:solidFill>
                <a:latin typeface="Times New Roman"/>
                <a:ea typeface="Times New Roman"/>
                <a:cs typeface="Times New Roman"/>
                <a:sym typeface="Times New Roman"/>
              </a:rPr>
              <a:t>Soil samples from three paddocks were chosen.</a:t>
            </a:r>
            <a:endParaRPr sz="2900" i="0" u="none" strike="noStrike" cap="none">
              <a:solidFill>
                <a:schemeClr val="dk1"/>
              </a:solidFill>
              <a:latin typeface="Times New Roman"/>
              <a:ea typeface="Times New Roman"/>
              <a:cs typeface="Times New Roman"/>
              <a:sym typeface="Times New Roman"/>
            </a:endParaRPr>
          </a:p>
          <a:p>
            <a:pPr marL="461962" marR="0" lvl="0" indent="-417512" algn="l" rtl="0">
              <a:lnSpc>
                <a:spcPct val="100000"/>
              </a:lnSpc>
              <a:spcBef>
                <a:spcPts val="0"/>
              </a:spcBef>
              <a:spcAft>
                <a:spcPts val="0"/>
              </a:spcAft>
              <a:buClr>
                <a:schemeClr val="dk1"/>
              </a:buClr>
              <a:buSzPts val="2900"/>
              <a:buFont typeface="Times New Roman"/>
              <a:buChar char="•"/>
            </a:pPr>
            <a:r>
              <a:rPr lang="en-US" sz="2900" i="0" u="none" strike="noStrike" cap="none">
                <a:solidFill>
                  <a:schemeClr val="dk1"/>
                </a:solidFill>
                <a:latin typeface="Times New Roman"/>
                <a:ea typeface="Times New Roman"/>
                <a:cs typeface="Times New Roman"/>
                <a:sym typeface="Times New Roman"/>
              </a:rPr>
              <a:t>Paddock 5 - </a:t>
            </a:r>
            <a:r>
              <a:rPr lang="en-US" sz="2900">
                <a:solidFill>
                  <a:schemeClr val="dk1"/>
                </a:solidFill>
                <a:latin typeface="Times New Roman"/>
                <a:ea typeface="Times New Roman"/>
                <a:cs typeface="Times New Roman"/>
                <a:sym typeface="Times New Roman"/>
              </a:rPr>
              <a:t>the land near to the pond, very less bald spots</a:t>
            </a:r>
            <a:endParaRPr sz="2900" i="0" u="none" strike="noStrike" cap="none">
              <a:solidFill>
                <a:schemeClr val="dk1"/>
              </a:solidFill>
              <a:latin typeface="Times New Roman"/>
              <a:ea typeface="Times New Roman"/>
              <a:cs typeface="Times New Roman"/>
              <a:sym typeface="Times New Roman"/>
            </a:endParaRPr>
          </a:p>
          <a:p>
            <a:pPr marL="461962" marR="0" lvl="0" indent="-417512" algn="l" rtl="0">
              <a:lnSpc>
                <a:spcPct val="100000"/>
              </a:lnSpc>
              <a:spcBef>
                <a:spcPts val="0"/>
              </a:spcBef>
              <a:spcAft>
                <a:spcPts val="0"/>
              </a:spcAft>
              <a:buClr>
                <a:schemeClr val="dk1"/>
              </a:buClr>
              <a:buSzPts val="2900"/>
              <a:buFont typeface="Times New Roman"/>
              <a:buChar char="•"/>
            </a:pPr>
            <a:r>
              <a:rPr lang="en-US" sz="2900" i="0" u="none" strike="noStrike" cap="none">
                <a:solidFill>
                  <a:schemeClr val="dk1"/>
                </a:solidFill>
                <a:latin typeface="Times New Roman"/>
                <a:ea typeface="Times New Roman"/>
                <a:cs typeface="Times New Roman"/>
                <a:sym typeface="Times New Roman"/>
              </a:rPr>
              <a:t>Paddock 6 - </a:t>
            </a:r>
            <a:r>
              <a:rPr lang="en-US" sz="2900">
                <a:solidFill>
                  <a:schemeClr val="dk1"/>
                </a:solidFill>
                <a:latin typeface="Times New Roman"/>
                <a:ea typeface="Times New Roman"/>
                <a:cs typeface="Times New Roman"/>
                <a:sym typeface="Times New Roman"/>
              </a:rPr>
              <a:t>2nd closest to the pond, mild bald spots</a:t>
            </a:r>
            <a:endParaRPr sz="2900" i="0" u="none" strike="noStrike" cap="none">
              <a:solidFill>
                <a:schemeClr val="dk1"/>
              </a:solidFill>
              <a:latin typeface="Times New Roman"/>
              <a:ea typeface="Times New Roman"/>
              <a:cs typeface="Times New Roman"/>
              <a:sym typeface="Times New Roman"/>
            </a:endParaRPr>
          </a:p>
          <a:p>
            <a:pPr marL="461962" marR="0" lvl="0" indent="-417512" algn="l" rtl="0">
              <a:lnSpc>
                <a:spcPct val="100000"/>
              </a:lnSpc>
              <a:spcBef>
                <a:spcPts val="0"/>
              </a:spcBef>
              <a:spcAft>
                <a:spcPts val="0"/>
              </a:spcAft>
              <a:buClr>
                <a:schemeClr val="dk1"/>
              </a:buClr>
              <a:buSzPts val="2900"/>
              <a:buFont typeface="Times New Roman"/>
              <a:buChar char="•"/>
            </a:pPr>
            <a:r>
              <a:rPr lang="en-US" sz="2900" i="0" u="none" strike="noStrike" cap="none">
                <a:solidFill>
                  <a:schemeClr val="dk1"/>
                </a:solidFill>
                <a:latin typeface="Times New Roman"/>
                <a:ea typeface="Times New Roman"/>
                <a:cs typeface="Times New Roman"/>
                <a:sym typeface="Times New Roman"/>
              </a:rPr>
              <a:t>Paddock 8 -  3rd farthest away f</a:t>
            </a:r>
            <a:r>
              <a:rPr lang="en-US" sz="2900">
                <a:solidFill>
                  <a:schemeClr val="dk1"/>
                </a:solidFill>
                <a:latin typeface="Times New Roman"/>
                <a:ea typeface="Times New Roman"/>
                <a:cs typeface="Times New Roman"/>
                <a:sym typeface="Times New Roman"/>
              </a:rPr>
              <a:t>rom pond, many bald spots</a:t>
            </a:r>
            <a:endParaRPr sz="2900" i="0" u="none" strike="noStrike" cap="none">
              <a:solidFill>
                <a:schemeClr val="dk1"/>
              </a:solidFill>
              <a:latin typeface="Times New Roman"/>
              <a:ea typeface="Times New Roman"/>
              <a:cs typeface="Times New Roman"/>
              <a:sym typeface="Times New Roman"/>
            </a:endParaRPr>
          </a:p>
          <a:p>
            <a:pPr marL="457200" marR="0" lvl="0" indent="0" algn="l" rtl="0">
              <a:lnSpc>
                <a:spcPct val="100000"/>
              </a:lnSpc>
              <a:spcBef>
                <a:spcPts val="720"/>
              </a:spcBef>
              <a:spcAft>
                <a:spcPts val="0"/>
              </a:spcAft>
              <a:buClr>
                <a:srgbClr val="000000"/>
              </a:buClr>
              <a:buSzPts val="3600"/>
              <a:buFont typeface="Arial"/>
              <a:buNone/>
            </a:pPr>
            <a:r>
              <a:rPr lang="en-US" sz="2900" i="0" u="none" strike="noStrike" cap="none">
                <a:solidFill>
                  <a:schemeClr val="dk1"/>
                </a:solidFill>
                <a:latin typeface="Times New Roman"/>
                <a:ea typeface="Times New Roman"/>
                <a:cs typeface="Times New Roman"/>
                <a:sym typeface="Times New Roman"/>
              </a:rPr>
              <a:t>Two samples from each paddock were taken, and mixed together.  Next the soil was filtered to remove organic matter, stones such that a fine soil mix remained. 50 ml of the soil was mixed with 250 ml of distilled water.  The solution was stirred for 5 minutes.  The soil solution was stored for 1 hour .</a:t>
            </a:r>
            <a:endParaRPr sz="290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r>
              <a:rPr lang="en-US" sz="2900">
                <a:solidFill>
                  <a:schemeClr val="dk1"/>
                </a:solidFill>
                <a:latin typeface="Times New Roman"/>
                <a:ea typeface="Times New Roman"/>
                <a:cs typeface="Times New Roman"/>
                <a:sym typeface="Times New Roman"/>
              </a:rPr>
              <a:t>Water samples were taken from the Fredon pond.</a:t>
            </a: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r>
              <a:rPr lang="en-US" sz="2900">
                <a:solidFill>
                  <a:schemeClr val="dk1"/>
                </a:solidFill>
                <a:latin typeface="Times New Roman"/>
                <a:ea typeface="Times New Roman"/>
                <a:cs typeface="Times New Roman"/>
                <a:sym typeface="Times New Roman"/>
              </a:rPr>
              <a:t>(a) Water sample taken fro the edge of the pond.</a:t>
            </a: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r>
              <a:rPr lang="en-US" sz="2900">
                <a:solidFill>
                  <a:schemeClr val="dk1"/>
                </a:solidFill>
                <a:latin typeface="Times New Roman"/>
                <a:ea typeface="Times New Roman"/>
                <a:cs typeface="Times New Roman"/>
                <a:sym typeface="Times New Roman"/>
              </a:rPr>
              <a:t>(b) Water samples were taken from the center of the small and big pond.</a:t>
            </a: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r>
              <a:rPr lang="en-US" sz="2900">
                <a:solidFill>
                  <a:schemeClr val="dk1"/>
                </a:solidFill>
                <a:latin typeface="Times New Roman"/>
                <a:ea typeface="Times New Roman"/>
                <a:cs typeface="Times New Roman"/>
                <a:sym typeface="Times New Roman"/>
              </a:rPr>
              <a:t>(c ) Water samples were taken from Swartswood Lake.</a:t>
            </a: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r>
              <a:rPr lang="en-US" sz="2900">
                <a:solidFill>
                  <a:schemeClr val="dk1"/>
                </a:solidFill>
                <a:latin typeface="Times New Roman"/>
                <a:ea typeface="Times New Roman"/>
                <a:cs typeface="Times New Roman"/>
                <a:sym typeface="Times New Roman"/>
              </a:rPr>
              <a:t>(d) Water samples were taken at Lake Hopatcong and tested.</a:t>
            </a: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endParaRPr sz="2900">
              <a:solidFill>
                <a:schemeClr val="dk1"/>
              </a:solidFill>
              <a:latin typeface="Times New Roman"/>
              <a:ea typeface="Times New Roman"/>
              <a:cs typeface="Times New Roman"/>
              <a:sym typeface="Times New Roman"/>
            </a:endParaRPr>
          </a:p>
          <a:p>
            <a:pPr marL="0" marR="0" lvl="0" indent="0" algn="l" rtl="0">
              <a:lnSpc>
                <a:spcPct val="100000"/>
              </a:lnSpc>
              <a:spcBef>
                <a:spcPts val="720"/>
              </a:spcBef>
              <a:spcAft>
                <a:spcPts val="0"/>
              </a:spcAft>
              <a:buClr>
                <a:srgbClr val="000000"/>
              </a:buClr>
              <a:buSzPts val="3600"/>
              <a:buFont typeface="Arial"/>
              <a:buNone/>
            </a:pPr>
            <a:endParaRPr sz="2900">
              <a:solidFill>
                <a:schemeClr val="dk1"/>
              </a:solidFill>
              <a:latin typeface="Times New Roman"/>
              <a:ea typeface="Times New Roman"/>
              <a:cs typeface="Times New Roman"/>
              <a:sym typeface="Times New Roman"/>
            </a:endParaRPr>
          </a:p>
        </p:txBody>
      </p:sp>
      <p:sp>
        <p:nvSpPr>
          <p:cNvPr id="104" name="Google Shape;104;p1"/>
          <p:cNvSpPr txBox="1"/>
          <p:nvPr/>
        </p:nvSpPr>
        <p:spPr>
          <a:xfrm>
            <a:off x="-37325" y="13122297"/>
            <a:ext cx="10358400" cy="7620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b="0" i="0" u="none" strike="noStrike" cap="none">
                <a:solidFill>
                  <a:schemeClr val="lt1"/>
                </a:solidFill>
                <a:latin typeface="Arial"/>
                <a:ea typeface="Arial"/>
                <a:cs typeface="Arial"/>
                <a:sym typeface="Arial"/>
              </a:rPr>
              <a:t>Methods</a:t>
            </a:r>
            <a:endParaRPr sz="5600" b="0" i="0" u="none" strike="noStrike" cap="none">
              <a:solidFill>
                <a:srgbClr val="000000"/>
              </a:solidFill>
              <a:latin typeface="Arial"/>
              <a:ea typeface="Arial"/>
              <a:cs typeface="Arial"/>
              <a:sym typeface="Arial"/>
            </a:endParaRPr>
          </a:p>
        </p:txBody>
      </p:sp>
      <p:sp>
        <p:nvSpPr>
          <p:cNvPr id="105" name="Google Shape;105;p1"/>
          <p:cNvSpPr txBox="1"/>
          <p:nvPr/>
        </p:nvSpPr>
        <p:spPr>
          <a:xfrm>
            <a:off x="271462" y="5029200"/>
            <a:ext cx="9871200" cy="4525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600"/>
              <a:buFont typeface="Arial"/>
              <a:buNone/>
            </a:pPr>
            <a:r>
              <a:rPr lang="en-US" sz="3200">
                <a:solidFill>
                  <a:schemeClr val="dk1"/>
                </a:solidFill>
              </a:rPr>
              <a:t>Farm lands and agricultural practices have a vital role in mitigating the harmful effects of Climate Change.  The presence of organic content in soil effects soil structure, water quality and the nutrients in both media. Pasture management includes maintaining the soil nutrients to enable healthy plant growth, Pastures with an average pH of 6.6 is ideal for nutrient utilization to promote pasture growth and production (Mickel, 1994).</a:t>
            </a:r>
            <a:endParaRPr sz="1400" i="0" u="none" strike="noStrike" cap="none">
              <a:solidFill>
                <a:srgbClr val="000000"/>
              </a:solidFill>
              <a:latin typeface="Times New Roman"/>
              <a:ea typeface="Times New Roman"/>
              <a:cs typeface="Times New Roman"/>
              <a:sym typeface="Times New Roman"/>
            </a:endParaRPr>
          </a:p>
        </p:txBody>
      </p:sp>
      <p:sp>
        <p:nvSpPr>
          <p:cNvPr id="106" name="Google Shape;106;p1"/>
          <p:cNvSpPr txBox="1"/>
          <p:nvPr/>
        </p:nvSpPr>
        <p:spPr>
          <a:xfrm>
            <a:off x="11489475" y="4804075"/>
            <a:ext cx="9822000" cy="218301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2000"/>
              </a:spcBef>
              <a:spcAft>
                <a:spcPts val="0"/>
              </a:spcAft>
              <a:buClr>
                <a:srgbClr val="000000"/>
              </a:buClr>
              <a:buSzPts val="2200"/>
              <a:buFont typeface="Arial"/>
              <a:buNone/>
            </a:pPr>
            <a:r>
              <a:rPr lang="en-US" sz="2500" b="0" i="0" u="none" strike="noStrike" cap="none">
                <a:solidFill>
                  <a:srgbClr val="212121"/>
                </a:solidFill>
                <a:latin typeface="Times New Roman"/>
                <a:ea typeface="Times New Roman"/>
                <a:cs typeface="Times New Roman"/>
                <a:sym typeface="Times New Roman"/>
              </a:rPr>
              <a:t>Materials Used:</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200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Hula hoop</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Showel</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Plastic bag to collect soil sample.</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Soil samples(2 per paddock)</a:t>
            </a:r>
            <a:endParaRPr sz="2500" b="0"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200"/>
              <a:buFont typeface="Arial"/>
              <a:buNone/>
            </a:pPr>
            <a:r>
              <a:rPr lang="en-US" sz="2500" b="1" i="0" u="none" strike="noStrike" cap="none">
                <a:solidFill>
                  <a:srgbClr val="212121"/>
                </a:solidFill>
                <a:latin typeface="Times New Roman"/>
                <a:ea typeface="Times New Roman"/>
                <a:cs typeface="Times New Roman"/>
                <a:sym typeface="Times New Roman"/>
              </a:rPr>
              <a:t>Phase 1 - </a:t>
            </a:r>
            <a:endParaRPr sz="2500" b="1" i="0" u="none" strike="noStrike" cap="none">
              <a:solidFill>
                <a:srgbClr val="212121"/>
              </a:solidFill>
              <a:latin typeface="Times New Roman"/>
              <a:ea typeface="Times New Roman"/>
              <a:cs typeface="Times New Roman"/>
              <a:sym typeface="Times New Roman"/>
            </a:endParaRPr>
          </a:p>
          <a:p>
            <a:pPr marL="457200" marR="0" lvl="0" indent="0" algn="l" rtl="0">
              <a:lnSpc>
                <a:spcPct val="115000"/>
              </a:lnSpc>
              <a:spcBef>
                <a:spcPts val="2000"/>
              </a:spcBef>
              <a:spcAft>
                <a:spcPts val="0"/>
              </a:spcAft>
              <a:buClr>
                <a:srgbClr val="000000"/>
              </a:buClr>
              <a:buSzPts val="2000"/>
              <a:buFont typeface="Arial"/>
              <a:buNone/>
            </a:pPr>
            <a:r>
              <a:rPr lang="en-US" sz="2500" b="0" i="0" u="none" strike="noStrike" cap="none">
                <a:solidFill>
                  <a:srgbClr val="212121"/>
                </a:solidFill>
                <a:latin typeface="Times New Roman"/>
                <a:ea typeface="Times New Roman"/>
                <a:cs typeface="Times New Roman"/>
                <a:sym typeface="Times New Roman"/>
              </a:rPr>
              <a:t>1.Throw a hula-hoop in each paddock.  Take a picture of the plants within the hula hoop.  Next take a soil sample.  Repeat in another area of the paddock. </a:t>
            </a:r>
            <a:endParaRPr sz="2500" b="0"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200"/>
              <a:buFont typeface="Arial"/>
              <a:buNone/>
            </a:pPr>
            <a:r>
              <a:rPr lang="en-US" sz="2500" b="1" i="0" u="none" strike="noStrike" cap="none">
                <a:solidFill>
                  <a:srgbClr val="212121"/>
                </a:solidFill>
                <a:latin typeface="Times New Roman"/>
                <a:ea typeface="Times New Roman"/>
                <a:cs typeface="Times New Roman"/>
                <a:sym typeface="Times New Roman"/>
              </a:rPr>
              <a:t>Prepare the soil sample for testing:</a:t>
            </a:r>
            <a:endParaRPr sz="2500" b="1"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000"/>
              <a:buFont typeface="Arial"/>
              <a:buNone/>
            </a:pPr>
            <a:r>
              <a:rPr lang="en-US" sz="2500" b="0" i="0" u="none" strike="noStrike" cap="none">
                <a:solidFill>
                  <a:srgbClr val="212121"/>
                </a:solidFill>
                <a:latin typeface="Times New Roman"/>
                <a:ea typeface="Times New Roman"/>
                <a:cs typeface="Times New Roman"/>
                <a:sym typeface="Times New Roman"/>
              </a:rPr>
              <a:t>Place soil samples into a clean container, sift the soil and remove organic matter and stones(small and large).  To test pH,  add soil to fill line and add distilled water to the to the water line.  For Nitrogen, Potash and Phosphorus tests, add 250 ml to 50 ml of the soil, stir the mixture and let it stand for a minimum of 30 minutes.</a:t>
            </a:r>
            <a:endParaRPr sz="2500" b="0"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200"/>
              <a:buFont typeface="Arial"/>
              <a:buNone/>
            </a:pPr>
            <a:r>
              <a:rPr lang="en-US" sz="2500" b="0" i="0" u="none" strike="noStrike" cap="none">
                <a:solidFill>
                  <a:srgbClr val="212121"/>
                </a:solidFill>
                <a:latin typeface="Times New Roman"/>
                <a:ea typeface="Times New Roman"/>
                <a:cs typeface="Times New Roman"/>
                <a:sym typeface="Times New Roman"/>
              </a:rPr>
              <a:t> </a:t>
            </a:r>
            <a:r>
              <a:rPr lang="en-US" sz="2500" b="1" i="0" u="none" strike="noStrike" cap="none">
                <a:solidFill>
                  <a:srgbClr val="212121"/>
                </a:solidFill>
                <a:latin typeface="Times New Roman"/>
                <a:ea typeface="Times New Roman"/>
                <a:cs typeface="Times New Roman"/>
                <a:sym typeface="Times New Roman"/>
              </a:rPr>
              <a:t>Testing:</a:t>
            </a:r>
            <a:endParaRPr sz="2500" b="1"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000"/>
              <a:buFont typeface="Arial"/>
              <a:buNone/>
            </a:pPr>
            <a:r>
              <a:rPr lang="en-US" sz="2500" b="0" i="0" u="none" strike="noStrike" cap="none">
                <a:solidFill>
                  <a:srgbClr val="212121"/>
                </a:solidFill>
                <a:latin typeface="Times New Roman"/>
                <a:ea typeface="Times New Roman"/>
                <a:cs typeface="Times New Roman"/>
                <a:sym typeface="Times New Roman"/>
              </a:rPr>
              <a:t>Select appropriate comparator for the test. Remove the cap, using the dropper provided fill the test and reference chambers to the fill mark with the solution from the soil sample. Remove appropriate colored capsules. Hold the capsule horizontally over the test chamber and pour the powder into the test chamber.  Cap the comparator.  Allow color to develop for 10 minutes.  Compare the color of the solution in the test chamber to the color chart.</a:t>
            </a:r>
            <a:endParaRPr sz="2500" b="0" i="0" u="none" strike="noStrike" cap="none">
              <a:solidFill>
                <a:srgbClr val="212121"/>
              </a:solidFill>
              <a:latin typeface="Times New Roman"/>
              <a:ea typeface="Times New Roman"/>
              <a:cs typeface="Times New Roman"/>
              <a:sym typeface="Times New Roman"/>
            </a:endParaRPr>
          </a:p>
          <a:p>
            <a:pPr marL="0" marR="0" lvl="0" indent="0" algn="l" rtl="0">
              <a:lnSpc>
                <a:spcPct val="115000"/>
              </a:lnSpc>
              <a:spcBef>
                <a:spcPts val="2000"/>
              </a:spcBef>
              <a:spcAft>
                <a:spcPts val="0"/>
              </a:spcAft>
              <a:buClr>
                <a:srgbClr val="000000"/>
              </a:buClr>
              <a:buSzPts val="2000"/>
              <a:buFont typeface="Arial"/>
              <a:buNone/>
            </a:pPr>
            <a:r>
              <a:rPr lang="en-US" sz="2500" b="1" i="0" u="none" strike="noStrike" cap="none">
                <a:solidFill>
                  <a:srgbClr val="212121"/>
                </a:solidFill>
                <a:latin typeface="Times New Roman"/>
                <a:ea typeface="Times New Roman"/>
                <a:cs typeface="Times New Roman"/>
                <a:sym typeface="Times New Roman"/>
              </a:rPr>
              <a:t>Water Test:</a:t>
            </a:r>
            <a:endParaRPr sz="2500" b="1"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200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Fill the given test tube with the water sample( soil mixture or pond water) using the given pipette.</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Insert the 16 in 1 water testing strip into the test tube for 2 seconds and take it out.</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Remove excess water and lay the strip horizontally for 30 seconds.</a:t>
            </a:r>
            <a:endParaRPr sz="2500" b="0" i="0" u="none" strike="noStrike" cap="none">
              <a:solidFill>
                <a:srgbClr val="212121"/>
              </a:solidFill>
              <a:latin typeface="Times New Roman"/>
              <a:ea typeface="Times New Roman"/>
              <a:cs typeface="Times New Roman"/>
              <a:sym typeface="Times New Roman"/>
            </a:endParaRPr>
          </a:p>
          <a:p>
            <a:pPr marL="457200" marR="0" lvl="0" indent="-387350" algn="l" rtl="0">
              <a:lnSpc>
                <a:spcPct val="115000"/>
              </a:lnSpc>
              <a:spcBef>
                <a:spcPts val="0"/>
              </a:spcBef>
              <a:spcAft>
                <a:spcPts val="0"/>
              </a:spcAft>
              <a:buClr>
                <a:srgbClr val="212121"/>
              </a:buClr>
              <a:buSzPts val="2500"/>
              <a:buFont typeface="Times New Roman"/>
              <a:buAutoNum type="arabicPeriod"/>
            </a:pPr>
            <a:r>
              <a:rPr lang="en-US" sz="2500" b="0" i="0" u="none" strike="noStrike" cap="none">
                <a:solidFill>
                  <a:srgbClr val="212121"/>
                </a:solidFill>
                <a:latin typeface="Times New Roman"/>
                <a:ea typeface="Times New Roman"/>
                <a:cs typeface="Times New Roman"/>
                <a:sym typeface="Times New Roman"/>
              </a:rPr>
              <a:t>Using the color chart provided match the shade of the test strip to the appropriate color chart.</a:t>
            </a:r>
            <a:endParaRPr sz="2500">
              <a:solidFill>
                <a:srgbClr val="21212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US" sz="2500" b="1">
                <a:solidFill>
                  <a:srgbClr val="212121"/>
                </a:solidFill>
                <a:latin typeface="Times New Roman"/>
                <a:ea typeface="Times New Roman"/>
                <a:cs typeface="Times New Roman"/>
                <a:sym typeface="Times New Roman"/>
              </a:rPr>
              <a:t>Alkalinity:</a:t>
            </a:r>
            <a:endParaRPr sz="2500" b="1">
              <a:solidFill>
                <a:srgbClr val="21212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US" sz="2500">
                <a:latin typeface="Times New Roman"/>
                <a:ea typeface="Times New Roman"/>
                <a:cs typeface="Times New Roman"/>
                <a:sym typeface="Times New Roman"/>
              </a:rPr>
              <a:t>Alkalinity is the total concentration (as mg/l of CaCO3) of bases in the water, primarily bicarbonates, carbonates, and hydroxides.  Adequate alkalinity is important for pond productivity and water chemistry. CaC03 is the chemical composition for calcium carbonate and when measuring alkalinity one can just say mg/L.</a:t>
            </a:r>
            <a:endParaRPr sz="2500">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US" sz="2500" b="1">
                <a:solidFill>
                  <a:srgbClr val="212121"/>
                </a:solidFill>
                <a:latin typeface="Times New Roman"/>
                <a:ea typeface="Times New Roman"/>
                <a:cs typeface="Times New Roman"/>
                <a:sym typeface="Times New Roman"/>
              </a:rPr>
              <a:t>Secchi Test:</a:t>
            </a:r>
            <a:endParaRPr sz="2500" b="1">
              <a:solidFill>
                <a:srgbClr val="21212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US" sz="2500">
                <a:solidFill>
                  <a:srgbClr val="212121"/>
                </a:solidFill>
                <a:latin typeface="Times New Roman"/>
                <a:ea typeface="Times New Roman"/>
                <a:cs typeface="Times New Roman"/>
                <a:sym typeface="Times New Roman"/>
              </a:rPr>
              <a:t>A secchi disk is a disk with a black and white pattern made to determine the water turbidity. To do the secchi test, you drop the disk into the water and you keep lowering it until you can’t see it. Finally, bring the disk up and count the marks on the rope. Each mark is ½ meter. Once the disk is all the way up, you should have an answer in meters </a:t>
            </a:r>
            <a:endParaRPr sz="2600">
              <a:solidFill>
                <a:srgbClr val="21212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endParaRPr sz="2600" b="1">
              <a:solidFill>
                <a:srgbClr val="212121"/>
              </a:solidFill>
              <a:latin typeface="Times New Roman"/>
              <a:ea typeface="Times New Roman"/>
              <a:cs typeface="Times New Roman"/>
              <a:sym typeface="Times New Roman"/>
            </a:endParaRPr>
          </a:p>
        </p:txBody>
      </p:sp>
      <p:sp>
        <p:nvSpPr>
          <p:cNvPr id="107" name="Google Shape;107;p1"/>
          <p:cNvSpPr txBox="1"/>
          <p:nvPr/>
        </p:nvSpPr>
        <p:spPr>
          <a:xfrm>
            <a:off x="22880525" y="24903163"/>
            <a:ext cx="9871200" cy="76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Arial"/>
              <a:buNone/>
            </a:pPr>
            <a:r>
              <a:rPr lang="en-US" sz="4400" b="1" u="sng">
                <a:solidFill>
                  <a:schemeClr val="dk1"/>
                </a:solidFill>
              </a:rPr>
              <a:t>Dissolved Oxygen in Fredon and Hopatgong</a:t>
            </a:r>
            <a:endParaRPr sz="1400" b="0" i="0" u="none" strike="noStrike" cap="none">
              <a:solidFill>
                <a:srgbClr val="000000"/>
              </a:solidFill>
              <a:latin typeface="Arial"/>
              <a:ea typeface="Arial"/>
              <a:cs typeface="Arial"/>
              <a:sym typeface="Arial"/>
            </a:endParaRPr>
          </a:p>
        </p:txBody>
      </p:sp>
      <p:sp>
        <p:nvSpPr>
          <p:cNvPr id="108" name="Google Shape;108;p1"/>
          <p:cNvSpPr txBox="1"/>
          <p:nvPr/>
        </p:nvSpPr>
        <p:spPr>
          <a:xfrm>
            <a:off x="33775650" y="5029200"/>
            <a:ext cx="9872700" cy="101127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My results show that the pH in Lake Hopatcong (7.9 - slight alkalinity) has more alkalinity than the pH at the Fredon pond. This is because 7.9 is very close to neutral and therefore considered cleaner in terms of pH value. The turbidity of a lake is determined by doing the Secchi disk test.  The Secchi disk test at Lake Hopatcong was 5 feet and at Fredon Pond was 3-4 feet.  However,the Secchi Disc tests conducted at Lake Hopatcong and Fredon cannot be compared because the Fredon pond is more shallow than Lake Hopatcong.  The depth of Fredon pond is 4 ft in the small pond and 9 ft in the larger pond, whereas Lake Hopatcong is 33 ft deep.  The shallowness of the Fredon Pond is reflected in the turbidity test results.  The temperature in Hopatcong and the Fredon Pond  ranges from 74 - 78°F.  This is considered normal for the region and due to the current heat wave.  The dissolved oxygen measured at Lake Hopatcong was 35 ppm and at Fredon pond was 9.5 ppm.  This again cannot be compared because dissolved oxygen is directly proportional to the depth of the water body, deeper the waterbody, the more dissolved oxygen there is. </a:t>
            </a:r>
            <a:endParaRPr sz="3000" i="0" u="none" strike="noStrike" cap="none">
              <a:solidFill>
                <a:schemeClr val="dk1"/>
              </a:solidFill>
              <a:latin typeface="Times New Roman"/>
              <a:ea typeface="Times New Roman"/>
              <a:cs typeface="Times New Roman"/>
              <a:sym typeface="Times New Roman"/>
            </a:endParaRPr>
          </a:p>
        </p:txBody>
      </p:sp>
      <p:sp>
        <p:nvSpPr>
          <p:cNvPr id="109" name="Google Shape;109;p1"/>
          <p:cNvSpPr txBox="1"/>
          <p:nvPr/>
        </p:nvSpPr>
        <p:spPr>
          <a:xfrm>
            <a:off x="22861475" y="10643438"/>
            <a:ext cx="9871200" cy="76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Arial"/>
              <a:buNone/>
            </a:pPr>
            <a:r>
              <a:rPr lang="en-US" sz="4400" b="1" u="sng">
                <a:solidFill>
                  <a:schemeClr val="dk1"/>
                </a:solidFill>
              </a:rPr>
              <a:t>Temperatures in Fredon Pond and Hopatcong</a:t>
            </a:r>
            <a:endParaRPr sz="1400" b="0" i="0" u="none" strike="noStrike" cap="none">
              <a:solidFill>
                <a:srgbClr val="000000"/>
              </a:solidFill>
              <a:latin typeface="Arial"/>
              <a:ea typeface="Arial"/>
              <a:cs typeface="Arial"/>
              <a:sym typeface="Arial"/>
            </a:endParaRPr>
          </a:p>
        </p:txBody>
      </p:sp>
      <p:sp>
        <p:nvSpPr>
          <p:cNvPr id="110" name="Google Shape;110;p1"/>
          <p:cNvSpPr txBox="1"/>
          <p:nvPr/>
        </p:nvSpPr>
        <p:spPr>
          <a:xfrm>
            <a:off x="22836512" y="18340738"/>
            <a:ext cx="9872700" cy="76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Arial"/>
              <a:buNone/>
            </a:pPr>
            <a:r>
              <a:rPr lang="en-US" sz="4400" b="1" u="sng">
                <a:solidFill>
                  <a:schemeClr val="dk1"/>
                </a:solidFill>
              </a:rPr>
              <a:t>Secchi in Fredon and Hopatcong</a:t>
            </a:r>
            <a:endParaRPr sz="1400" b="0" i="0" u="none" strike="noStrike" cap="none">
              <a:solidFill>
                <a:srgbClr val="000000"/>
              </a:solidFill>
              <a:latin typeface="Arial"/>
              <a:ea typeface="Arial"/>
              <a:cs typeface="Arial"/>
              <a:sym typeface="Arial"/>
            </a:endParaRPr>
          </a:p>
        </p:txBody>
      </p:sp>
      <p:sp>
        <p:nvSpPr>
          <p:cNvPr id="111" name="Google Shape;111;p1"/>
          <p:cNvSpPr txBox="1"/>
          <p:nvPr/>
        </p:nvSpPr>
        <p:spPr>
          <a:xfrm>
            <a:off x="22449775" y="4697400"/>
            <a:ext cx="9871200" cy="46347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US" sz="2600">
                <a:solidFill>
                  <a:schemeClr val="dk1"/>
                </a:solidFill>
                <a:latin typeface="Times New Roman"/>
                <a:ea typeface="Times New Roman"/>
                <a:cs typeface="Times New Roman"/>
                <a:sym typeface="Times New Roman"/>
              </a:rPr>
              <a:t>Based on my research, Lake Hopatcong depth affects its health. Lake Hopatcong is around 33 feet in depth. Dissolved Oxygen, or the oxygen that aquatic life (with gills) breathe in, is affected because of this. The dissolved oxygen in Lake Hopatcong is 35. This is because of the depth of the pond. According to  oceanexplorer.noaa.gov,”At deeper depths, oxygen gradually increases as lower temperatures increase the solubility of oxygen.“ Then, the dissolved oxygen increases alkalinity. For example, in Hopatcong the dissolved oxygen was 35 but the pH was 7.9. At Fredon, our dissolved oxygen was 9-10 but the pH was around 6.5. This correlation also affects lake health. </a:t>
            </a:r>
            <a:r>
              <a:rPr lang="en-US" sz="2400">
                <a:solidFill>
                  <a:schemeClr val="dk1"/>
                </a:solidFill>
                <a:latin typeface="Times New Roman"/>
                <a:ea typeface="Times New Roman"/>
                <a:cs typeface="Times New Roman"/>
                <a:sym typeface="Times New Roman"/>
              </a:rPr>
              <a:t> </a:t>
            </a:r>
            <a:endParaRPr sz="2400" b="0" i="0" u="none" strike="noStrike" cap="none">
              <a:solidFill>
                <a:srgbClr val="000000"/>
              </a:solidFill>
              <a:latin typeface="Arial"/>
              <a:ea typeface="Arial"/>
              <a:cs typeface="Arial"/>
              <a:sym typeface="Arial"/>
            </a:endParaRPr>
          </a:p>
        </p:txBody>
      </p:sp>
      <p:sp>
        <p:nvSpPr>
          <p:cNvPr id="112" name="Google Shape;112;p1"/>
          <p:cNvSpPr txBox="1"/>
          <p:nvPr/>
        </p:nvSpPr>
        <p:spPr>
          <a:xfrm>
            <a:off x="22119438" y="3695700"/>
            <a:ext cx="10358400" cy="1028700"/>
          </a:xfrm>
          <a:prstGeom prst="rect">
            <a:avLst/>
          </a:prstGeom>
          <a:solidFill>
            <a:srgbClr val="1155CC"/>
          </a:solidFill>
          <a:ln>
            <a:noFill/>
          </a:ln>
        </p:spPr>
        <p:txBody>
          <a:bodyPr spcFirstLastPara="1" wrap="square" lIns="137150" tIns="68575" rIns="137150" bIns="68575" anchor="ctr" anchorCtr="0">
            <a:noAutofit/>
          </a:bodyPr>
          <a:lstStyle/>
          <a:p>
            <a:pPr marL="0" marR="0" lvl="0" indent="0" algn="ctr" rtl="0">
              <a:lnSpc>
                <a:spcPct val="100000"/>
              </a:lnSpc>
              <a:spcBef>
                <a:spcPts val="0"/>
              </a:spcBef>
              <a:spcAft>
                <a:spcPts val="0"/>
              </a:spcAft>
              <a:buClr>
                <a:schemeClr val="lt1"/>
              </a:buClr>
              <a:buSzPts val="5700"/>
              <a:buFont typeface="Arial"/>
              <a:buNone/>
            </a:pPr>
            <a:r>
              <a:rPr lang="en-US" sz="5700">
                <a:solidFill>
                  <a:schemeClr val="lt1"/>
                </a:solidFill>
              </a:rPr>
              <a:t>Findings</a:t>
            </a:r>
            <a:endParaRPr sz="1400" b="0" i="0" u="none" strike="noStrike" cap="none">
              <a:solidFill>
                <a:srgbClr val="000000"/>
              </a:solidFill>
              <a:latin typeface="Arial"/>
              <a:ea typeface="Arial"/>
              <a:cs typeface="Arial"/>
              <a:sym typeface="Arial"/>
            </a:endParaRPr>
          </a:p>
        </p:txBody>
      </p:sp>
      <p:pic>
        <p:nvPicPr>
          <p:cNvPr id="113" name="Google Shape;113;p1"/>
          <p:cNvPicPr preferRelativeResize="0"/>
          <p:nvPr/>
        </p:nvPicPr>
        <p:blipFill>
          <a:blip r:embed="rId3">
            <a:alphaModFix/>
          </a:blip>
          <a:stretch>
            <a:fillRect/>
          </a:stretch>
        </p:blipFill>
        <p:spPr>
          <a:xfrm>
            <a:off x="271449" y="206349"/>
            <a:ext cx="7265102" cy="2621750"/>
          </a:xfrm>
          <a:prstGeom prst="rect">
            <a:avLst/>
          </a:prstGeom>
          <a:noFill/>
          <a:ln>
            <a:noFill/>
          </a:ln>
        </p:spPr>
      </p:pic>
      <p:pic>
        <p:nvPicPr>
          <p:cNvPr id="114" name="Google Shape;114;p1"/>
          <p:cNvPicPr preferRelativeResize="0"/>
          <p:nvPr/>
        </p:nvPicPr>
        <p:blipFill>
          <a:blip r:embed="rId4">
            <a:alphaModFix/>
          </a:blip>
          <a:stretch>
            <a:fillRect/>
          </a:stretch>
        </p:blipFill>
        <p:spPr>
          <a:xfrm>
            <a:off x="36184425" y="289325"/>
            <a:ext cx="6554375" cy="2621750"/>
          </a:xfrm>
          <a:prstGeom prst="rect">
            <a:avLst/>
          </a:prstGeom>
          <a:noFill/>
          <a:ln>
            <a:noFill/>
          </a:ln>
        </p:spPr>
      </p:pic>
      <p:pic>
        <p:nvPicPr>
          <p:cNvPr id="115" name="Google Shape;115;p1" title="Chart"/>
          <p:cNvPicPr preferRelativeResize="0"/>
          <p:nvPr/>
        </p:nvPicPr>
        <p:blipFill>
          <a:blip r:embed="rId5">
            <a:alphaModFix/>
          </a:blip>
          <a:stretch>
            <a:fillRect/>
          </a:stretch>
        </p:blipFill>
        <p:spPr>
          <a:xfrm>
            <a:off x="22645575" y="12108190"/>
            <a:ext cx="9821850" cy="6059959"/>
          </a:xfrm>
          <a:prstGeom prst="rect">
            <a:avLst/>
          </a:prstGeom>
          <a:noFill/>
          <a:ln>
            <a:noFill/>
          </a:ln>
        </p:spPr>
      </p:pic>
      <p:pic>
        <p:nvPicPr>
          <p:cNvPr id="116" name="Google Shape;116;p1" title="Chart"/>
          <p:cNvPicPr preferRelativeResize="0"/>
          <p:nvPr/>
        </p:nvPicPr>
        <p:blipFill>
          <a:blip r:embed="rId6">
            <a:alphaModFix/>
          </a:blip>
          <a:stretch>
            <a:fillRect/>
          </a:stretch>
        </p:blipFill>
        <p:spPr>
          <a:xfrm>
            <a:off x="23109200" y="19275349"/>
            <a:ext cx="9413875" cy="5808240"/>
          </a:xfrm>
          <a:prstGeom prst="rect">
            <a:avLst/>
          </a:prstGeom>
          <a:noFill/>
          <a:ln>
            <a:noFill/>
          </a:ln>
        </p:spPr>
      </p:pic>
      <p:pic>
        <p:nvPicPr>
          <p:cNvPr id="117" name="Google Shape;117;p1" title="Chart"/>
          <p:cNvPicPr preferRelativeResize="0"/>
          <p:nvPr/>
        </p:nvPicPr>
        <p:blipFill>
          <a:blip r:embed="rId7">
            <a:alphaModFix/>
          </a:blip>
          <a:stretch>
            <a:fillRect/>
          </a:stretch>
        </p:blipFill>
        <p:spPr>
          <a:xfrm>
            <a:off x="22839700" y="26626609"/>
            <a:ext cx="9872700" cy="6091329"/>
          </a:xfrm>
          <a:prstGeom prst="rect">
            <a:avLst/>
          </a:prstGeom>
          <a:noFill/>
          <a:ln>
            <a:noFill/>
          </a:ln>
        </p:spPr>
      </p:pic>
      <p:sp>
        <p:nvSpPr>
          <p:cNvPr id="118" name="Google Shape;118;p1"/>
          <p:cNvSpPr txBox="1"/>
          <p:nvPr/>
        </p:nvSpPr>
        <p:spPr>
          <a:xfrm>
            <a:off x="11961175" y="26296988"/>
            <a:ext cx="9871200" cy="76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Arial"/>
              <a:buNone/>
            </a:pPr>
            <a:r>
              <a:rPr lang="en-US" sz="3800" b="1" u="sng">
                <a:solidFill>
                  <a:schemeClr val="dk1"/>
                </a:solidFill>
              </a:rPr>
              <a:t>pH in Fredon and Hopatgong</a:t>
            </a:r>
            <a:endParaRPr sz="800" b="0" i="0" u="none" strike="noStrike" cap="none">
              <a:solidFill>
                <a:srgbClr val="000000"/>
              </a:solidFill>
              <a:latin typeface="Arial"/>
              <a:ea typeface="Arial"/>
              <a:cs typeface="Arial"/>
              <a:sym typeface="Arial"/>
            </a:endParaRPr>
          </a:p>
        </p:txBody>
      </p:sp>
      <p:pic>
        <p:nvPicPr>
          <p:cNvPr id="119" name="Google Shape;119;p1" title="Chart"/>
          <p:cNvPicPr preferRelativeResize="0"/>
          <p:nvPr/>
        </p:nvPicPr>
        <p:blipFill>
          <a:blip r:embed="rId8">
            <a:alphaModFix/>
          </a:blip>
          <a:stretch>
            <a:fillRect/>
          </a:stretch>
        </p:blipFill>
        <p:spPr>
          <a:xfrm>
            <a:off x="11975825" y="27059000"/>
            <a:ext cx="9413875" cy="5808240"/>
          </a:xfrm>
          <a:prstGeom prst="rect">
            <a:avLst/>
          </a:prstGeom>
          <a:noFill/>
          <a:ln>
            <a:noFill/>
          </a:ln>
        </p:spPr>
      </p:pic>
      <p:sp>
        <p:nvSpPr>
          <p:cNvPr id="120" name="Google Shape;120;p1"/>
          <p:cNvSpPr txBox="1"/>
          <p:nvPr/>
        </p:nvSpPr>
        <p:spPr>
          <a:xfrm>
            <a:off x="33667625" y="16567475"/>
            <a:ext cx="9822000" cy="1013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000">
                <a:solidFill>
                  <a:schemeClr val="dk1"/>
                </a:solidFill>
                <a:latin typeface="Times New Roman"/>
                <a:ea typeface="Times New Roman"/>
                <a:cs typeface="Times New Roman"/>
                <a:sym typeface="Times New Roman"/>
              </a:rPr>
              <a:t>These findings not only affect the water but also affects aquatic life and humans. Aquatic organisms and fish cannot survive in a pond that has too little dissolved oxygen. Fish take in dissolved oxygen in the water and not oxygen from the air. </a:t>
            </a:r>
            <a:endParaRPr sz="3000">
              <a:solidFill>
                <a:schemeClr val="dk1"/>
              </a:solidFill>
              <a:latin typeface="Times New Roman"/>
              <a:ea typeface="Times New Roman"/>
              <a:cs typeface="Times New Roman"/>
              <a:sym typeface="Times New Roman"/>
            </a:endParaRPr>
          </a:p>
          <a:p>
            <a:pPr marL="0" lvl="0" indent="457200" algn="l" rtl="0">
              <a:lnSpc>
                <a:spcPct val="115000"/>
              </a:lnSpc>
              <a:spcBef>
                <a:spcPts val="1200"/>
              </a:spcBef>
              <a:spcAft>
                <a:spcPts val="0"/>
              </a:spcAft>
              <a:buNone/>
            </a:pPr>
            <a:r>
              <a:rPr lang="en-US" sz="3000">
                <a:solidFill>
                  <a:schemeClr val="dk1"/>
                </a:solidFill>
                <a:latin typeface="Times New Roman"/>
                <a:ea typeface="Times New Roman"/>
                <a:cs typeface="Times New Roman"/>
                <a:sym typeface="Times New Roman"/>
              </a:rPr>
              <a:t>The water quality is dependent on the amount of dissolved oxygen. Less dissolved oxygen affects the water quality which can in turn harm us. Less dissolved oxygen can cause the waterbody to die, because when there is less aquatic life, the water does not have the necessary nutrients. </a:t>
            </a:r>
            <a:endParaRPr sz="3000">
              <a:solidFill>
                <a:schemeClr val="dk1"/>
              </a:solidFill>
              <a:latin typeface="Times New Roman"/>
              <a:ea typeface="Times New Roman"/>
              <a:cs typeface="Times New Roman"/>
              <a:sym typeface="Times New Roman"/>
            </a:endParaRPr>
          </a:p>
          <a:p>
            <a:pPr marL="0" lvl="0" indent="457200" algn="l" rtl="0">
              <a:lnSpc>
                <a:spcPct val="115000"/>
              </a:lnSpc>
              <a:spcBef>
                <a:spcPts val="1200"/>
              </a:spcBef>
              <a:spcAft>
                <a:spcPts val="0"/>
              </a:spcAft>
              <a:buNone/>
            </a:pPr>
            <a:r>
              <a:rPr lang="en-US" sz="3000">
                <a:solidFill>
                  <a:schemeClr val="dk1"/>
                </a:solidFill>
                <a:latin typeface="Times New Roman"/>
                <a:ea typeface="Times New Roman"/>
                <a:cs typeface="Times New Roman"/>
                <a:sym typeface="Times New Roman"/>
              </a:rPr>
              <a:t>Another important factor for water quality is water turbidity. Turbidity is the existence of organic matter in the waterbody.  The clarity of the lake is reduced by the presence of suspended sediments, bits of organic matter, free-floating algae and zooplankton. </a:t>
            </a:r>
            <a:endParaRPr sz="3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Clr>
                <a:schemeClr val="dk1"/>
              </a:buClr>
              <a:buSzPts val="1100"/>
              <a:buFont typeface="Arial"/>
              <a:buNone/>
            </a:pPr>
            <a:r>
              <a:rPr lang="en-US" sz="3000" b="1">
                <a:solidFill>
                  <a:schemeClr val="dk1"/>
                </a:solidFill>
                <a:latin typeface="Times New Roman"/>
                <a:ea typeface="Times New Roman"/>
                <a:cs typeface="Times New Roman"/>
                <a:sym typeface="Times New Roman"/>
              </a:rPr>
              <a:t>Future Research:  </a:t>
            </a:r>
            <a:r>
              <a:rPr lang="en-US" sz="3000">
                <a:solidFill>
                  <a:schemeClr val="dk1"/>
                </a:solidFill>
                <a:latin typeface="Times New Roman"/>
                <a:ea typeface="Times New Roman"/>
                <a:cs typeface="Times New Roman"/>
                <a:sym typeface="Times New Roman"/>
              </a:rPr>
              <a:t>My next investigation will be to analyze the effect of temperature on turbidity and dissolved oxygen.  My hypothesis is that if the temperature changes too quickly and drastically, aquatic life will get exterminated. </a:t>
            </a:r>
            <a:endParaRPr sz="300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1637</Words>
  <Application>Microsoft Office PowerPoint</Application>
  <PresentationFormat>Custom</PresentationFormat>
  <Paragraphs>72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Cindy Kranz</dc:creator>
  <cp:lastModifiedBy>nmenon</cp:lastModifiedBy>
  <cp:revision>1</cp:revision>
  <dcterms:created xsi:type="dcterms:W3CDTF">2004-07-27T19:46:06Z</dcterms:created>
  <dcterms:modified xsi:type="dcterms:W3CDTF">2022-09-12T19:07:35Z</dcterms:modified>
</cp:coreProperties>
</file>